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  <p:sldMasterId id="2147483673" r:id="rId3"/>
    <p:sldMasterId id="2147483685" r:id="rId4"/>
  </p:sldMasterIdLst>
  <p:notesMasterIdLst>
    <p:notesMasterId r:id="rId49"/>
  </p:notesMasterIdLst>
  <p:handoutMasterIdLst>
    <p:handoutMasterId r:id="rId50"/>
  </p:handoutMasterIdLst>
  <p:sldIdLst>
    <p:sldId id="336" r:id="rId5"/>
    <p:sldId id="278" r:id="rId6"/>
    <p:sldId id="316" r:id="rId7"/>
    <p:sldId id="317" r:id="rId8"/>
    <p:sldId id="328" r:id="rId9"/>
    <p:sldId id="318" r:id="rId10"/>
    <p:sldId id="319" r:id="rId11"/>
    <p:sldId id="320" r:id="rId12"/>
    <p:sldId id="324" r:id="rId13"/>
    <p:sldId id="321" r:id="rId14"/>
    <p:sldId id="322" r:id="rId15"/>
    <p:sldId id="325" r:id="rId16"/>
    <p:sldId id="326" r:id="rId17"/>
    <p:sldId id="287" r:id="rId18"/>
    <p:sldId id="289" r:id="rId19"/>
    <p:sldId id="332" r:id="rId20"/>
    <p:sldId id="333" r:id="rId21"/>
    <p:sldId id="290" r:id="rId22"/>
    <p:sldId id="291" r:id="rId23"/>
    <p:sldId id="315" r:id="rId24"/>
    <p:sldId id="292" r:id="rId25"/>
    <p:sldId id="293" r:id="rId26"/>
    <p:sldId id="294" r:id="rId27"/>
    <p:sldId id="295" r:id="rId28"/>
    <p:sldId id="329" r:id="rId29"/>
    <p:sldId id="330" r:id="rId30"/>
    <p:sldId id="331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27" r:id="rId40"/>
    <p:sldId id="309" r:id="rId41"/>
    <p:sldId id="335" r:id="rId42"/>
    <p:sldId id="334" r:id="rId43"/>
    <p:sldId id="310" r:id="rId44"/>
    <p:sldId id="311" r:id="rId45"/>
    <p:sldId id="312" r:id="rId46"/>
    <p:sldId id="296" r:id="rId47"/>
    <p:sldId id="33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2017-10-27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2017-10-27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53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89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Grupa niezależnych ekspertów zidentyfikowała jedenaście kluczowych kompetencji. Warte podkreślenia jest to, że przedstawione kompetencje są uniwersalne i potrzebne na większości stanowisk.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6555-A647-41B7-90BF-AC53DDD2BA9B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5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53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59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41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97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8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6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517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73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266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95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02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719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0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40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807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2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98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986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13" name="Łącznik prostoliniowy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l-PL" sz="1800" dirty="0">
              <a:solidFill>
                <a:prstClr val="black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pl-PL" smtClean="0">
                <a:solidFill>
                  <a:prstClr val="white"/>
                </a:solidFill>
              </a:rPr>
              <a:pPr/>
              <a:t>2017-10-27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22" name="Łącznik prostoliniowy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l-PL" sz="1800" dirty="0">
              <a:solidFill>
                <a:prstClr val="black"/>
              </a:solidFill>
            </a:endParaRPr>
          </a:p>
        </p:txBody>
      </p:sp>
      <p:cxnSp>
        <p:nvCxnSpPr>
          <p:cNvPr id="23" name="Łącznik prostoliniowy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31" name="Łącznik prostoliniowy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33" name="Łącznik prostoliniowy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pl-PL" smtClean="0">
                <a:solidFill>
                  <a:prstClr val="white"/>
                </a:solidFill>
              </a:rPr>
              <a:pPr/>
              <a:t>2017-10-27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02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593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10" name="Łącznik prostoliniowy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dirty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cxnSp>
        <p:nvCxnSpPr>
          <p:cNvPr id="10" name="Łącznik prostoliniowy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>
              <a:solidFill>
                <a:prstClr val="black"/>
              </a:solidFill>
            </a:endParaRPr>
          </a:p>
        </p:txBody>
      </p:sp>
      <p:cxnSp>
        <p:nvCxnSpPr>
          <p:cNvPr id="14" name="Łącznik prostoliniowy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4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62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69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8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1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A0A0EA-A93F-4B88-B649-EA601101FAA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 dirty="0">
              <a:solidFill>
                <a:srgbClr val="E7E6E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8B1310-754A-42DD-953B-95DF423AAF81}" type="datetimeFigureOut">
              <a:rPr lang="pl-PL" smtClean="0">
                <a:solidFill>
                  <a:srgbClr val="E7E6E6"/>
                </a:solidFill>
              </a:rPr>
              <a:pPr/>
              <a:t>2017-10-27</a:t>
            </a:fld>
            <a:endParaRPr lang="pl-PL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prstClr val="white"/>
              </a:solidFill>
            </a:endParaRPr>
          </a:p>
        </p:txBody>
      </p:sp>
      <p:cxnSp>
        <p:nvCxnSpPr>
          <p:cNvPr id="14" name="Łącznik prostoliniowy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>
              <a:solidFill>
                <a:prstClr val="black"/>
              </a:solidFill>
            </a:endParaRPr>
          </a:p>
        </p:txBody>
      </p:sp>
      <p:cxnSp>
        <p:nvCxnSpPr>
          <p:cNvPr id="16" name="Łącznik prostoliniowy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2017-10-27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pl-PL" smtClean="0">
                <a:solidFill>
                  <a:prstClr val="black">
                    <a:lumMod val="60000"/>
                    <a:lumOff val="40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6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vulcan.edu.pl/przegdok.asp?qdatprz=25-09-2017&amp;qplikid=4384#P4384A6" TargetMode="External"/><Relationship Id="rId2" Type="http://schemas.openxmlformats.org/officeDocument/2006/relationships/hyperlink" Target="http://prawo.vulcan.edu.pl/przegdok.asp?qdatprz=25-09-2017&amp;qplikid=4384#P4384A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rawo.vulcan.edu.pl/przegdok.asp?qdatprz=25-09-2017&amp;qplikid=4384#P4384A2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vulcan.edu.pl/przegdok.asp?qdatprz=25-09-2017&amp;qplikid=3027#P3027A2" TargetMode="External"/><Relationship Id="rId2" Type="http://schemas.openxmlformats.org/officeDocument/2006/relationships/hyperlink" Target="http://prawo.vulcan.edu.pl/przegdok.asp?qdatprz=25-09-2017&amp;qplikid=4187#P4187A363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79923" y="2009104"/>
            <a:ext cx="8232501" cy="311998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sz="5400" b="1" dirty="0" smtClean="0">
                <a:solidFill>
                  <a:schemeClr val="tx1"/>
                </a:solidFill>
              </a:rPr>
              <a:t>Wewnątrzszkolny System Doradztwa Zawodowego   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istota i potrzeba prowadzenia tego typu działań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 szkołach</a:t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64424" y="5288701"/>
            <a:ext cx="3915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Opracowanie: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Alina Urbańska</a:t>
            </a:r>
          </a:p>
          <a:p>
            <a:r>
              <a:rPr lang="pl-PL" dirty="0">
                <a:solidFill>
                  <a:prstClr val="black"/>
                </a:solidFill>
              </a:rPr>
              <a:t>Powiatowy Konsultant                                                          ds. doradztwa </a:t>
            </a:r>
            <a:r>
              <a:rPr lang="pl-PL" dirty="0" smtClean="0">
                <a:solidFill>
                  <a:prstClr val="black"/>
                </a:solidFill>
              </a:rPr>
              <a:t>edukacyjno-zawodowego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6" y="535671"/>
            <a:ext cx="1016291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4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376079" cy="1143000"/>
          </a:xfrm>
        </p:spPr>
        <p:txBody>
          <a:bodyPr/>
          <a:lstStyle/>
          <a:p>
            <a:pPr lvl="0" algn="ctr">
              <a:spcBef>
                <a:spcPts val="0"/>
              </a:spcBef>
              <a:buClr>
                <a:srgbClr val="4A66AC"/>
              </a:buClr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Podstawa prawna -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Na podstawie art. 47 ust. 1 pkt 5 ustawy z dnia 14 grudnia 2016 r. -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</a:t>
            </a:r>
            <a:br>
              <a:rPr lang="pl-PL" sz="1600" spc="0" dirty="0" smtClean="0">
                <a:solidFill>
                  <a:prstClr val="black"/>
                </a:solidFill>
                <a:latin typeface="Calibri"/>
              </a:rPr>
            </a:br>
            <a:r>
              <a:rPr lang="pl-PL" sz="1600" spc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          Prawo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oświatowe </a:t>
            </a:r>
            <a:br>
              <a:rPr lang="pl-PL" sz="1600" spc="0" dirty="0">
                <a:solidFill>
                  <a:prstClr val="black"/>
                </a:solidFill>
                <a:latin typeface="Calibri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417638"/>
            <a:ext cx="10517746" cy="49831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600" u="sng" dirty="0" smtClean="0"/>
              <a:t>Obowiązek </a:t>
            </a:r>
            <a:r>
              <a:rPr lang="pl-PL" sz="3600" u="sng" dirty="0"/>
              <a:t>realizacji zadań związanych z wyborem kierunku </a:t>
            </a:r>
            <a:r>
              <a:rPr lang="pl-PL" sz="3600" u="sng" dirty="0" smtClean="0"/>
              <a:t>kształcenia                 i </a:t>
            </a:r>
            <a:r>
              <a:rPr lang="pl-PL" sz="3600" u="sng" dirty="0"/>
              <a:t>zawodu</a:t>
            </a:r>
            <a:r>
              <a:rPr lang="pl-PL" sz="3600" u="sng" dirty="0" smtClean="0"/>
              <a:t>, </a:t>
            </a:r>
            <a:r>
              <a:rPr lang="pl-PL" sz="3600" u="sng" dirty="0"/>
              <a:t>dla uczniów </a:t>
            </a:r>
            <a:r>
              <a:rPr lang="pl-PL" sz="3600" u="sng" dirty="0" smtClean="0"/>
              <a:t>szkoły podstawowej</a:t>
            </a:r>
            <a:r>
              <a:rPr lang="pl-PL" sz="3600" u="sng" dirty="0"/>
              <a:t> </a:t>
            </a:r>
            <a:r>
              <a:rPr lang="pl-PL" sz="3600" u="sng" dirty="0" smtClean="0"/>
              <a:t>i  </a:t>
            </a:r>
            <a:r>
              <a:rPr lang="pl-PL" sz="3600" u="sng" dirty="0"/>
              <a:t>szkoły </a:t>
            </a:r>
            <a:r>
              <a:rPr lang="pl-PL" sz="3600" u="sng" dirty="0" smtClean="0"/>
              <a:t>ponadpodstawowej </a:t>
            </a:r>
            <a:r>
              <a:rPr lang="pl-PL" sz="3600" u="sng" dirty="0"/>
              <a:t>oraz </a:t>
            </a:r>
            <a:r>
              <a:rPr lang="pl-PL" sz="3600" u="sng" dirty="0" smtClean="0"/>
              <a:t>    w </a:t>
            </a:r>
            <a:r>
              <a:rPr lang="pl-PL" sz="3600" u="sng" dirty="0"/>
              <a:t>szkołach dla dorosłych.</a:t>
            </a:r>
          </a:p>
          <a:p>
            <a:pPr>
              <a:buNone/>
            </a:pPr>
            <a:r>
              <a:rPr lang="pl-PL" sz="3600" dirty="0"/>
              <a:t>§ 6. 2</a:t>
            </a:r>
            <a:r>
              <a:rPr lang="pl-PL" sz="3600" dirty="0" smtClean="0"/>
              <a:t>. </a:t>
            </a:r>
            <a:r>
              <a:rPr lang="pl-PL" sz="3600" dirty="0"/>
              <a:t>W szkole pomoc psychologiczno-pedagogiczna jest udzielana w trakcie bieżącej pracy z uczniem </a:t>
            </a:r>
            <a:r>
              <a:rPr lang="pl-PL" sz="3600" b="1" dirty="0"/>
              <a:t>oraz przez zintegrowane działania nauczycieli </a:t>
            </a:r>
            <a:r>
              <a:rPr lang="pl-PL" sz="3600" b="1" dirty="0" smtClean="0"/>
              <a:t>           i </a:t>
            </a:r>
            <a:r>
              <a:rPr lang="pl-PL" sz="3600" b="1" dirty="0"/>
              <a:t>specjalistów, a także w formie: </a:t>
            </a:r>
            <a:endParaRPr lang="pl-PL" sz="3600" b="1" dirty="0" smtClean="0"/>
          </a:p>
          <a:p>
            <a:pPr>
              <a:buNone/>
            </a:pPr>
            <a:r>
              <a:rPr lang="pl-PL" sz="3600" dirty="0"/>
              <a:t> 6) zajęć związanych z wyborem kierunku kształcenia i zawodu - w przypadku uczniów szkół podstawowych oraz uczniów szkół </a:t>
            </a:r>
            <a:r>
              <a:rPr lang="pl-PL" sz="3600" dirty="0" smtClean="0"/>
              <a:t>ponadpodstawowych;</a:t>
            </a:r>
          </a:p>
          <a:p>
            <a:pPr>
              <a:buNone/>
            </a:pPr>
            <a:r>
              <a:rPr lang="pl-PL" sz="3600" dirty="0" smtClean="0"/>
              <a:t>4</a:t>
            </a:r>
            <a:r>
              <a:rPr lang="pl-PL" sz="3600" dirty="0"/>
              <a:t>. W szkole dla dorosłych pomoc psychologiczno-pedagogiczna jest </a:t>
            </a:r>
            <a:r>
              <a:rPr lang="pl-PL" sz="3600" dirty="0" smtClean="0"/>
              <a:t>udzielana   </a:t>
            </a:r>
            <a:r>
              <a:rPr lang="pl-PL" sz="3600" dirty="0"/>
              <a:t>w trakcie bieżącej pracy ze słuchaczem oraz przez zintegrowane działania nauczycieli i specjalistów, a także w formie: </a:t>
            </a:r>
          </a:p>
          <a:p>
            <a:pPr>
              <a:buNone/>
            </a:pPr>
            <a:r>
              <a:rPr lang="pl-PL" sz="3600" dirty="0"/>
              <a:t>1) zajęć związanych z wyborem kierunku kształcenia i zawodu;</a:t>
            </a:r>
          </a:p>
          <a:p>
            <a:pPr>
              <a:buNone/>
            </a:pPr>
            <a:r>
              <a:rPr lang="pl-PL" sz="3600" dirty="0"/>
              <a:t>2) porad i konsultacji;</a:t>
            </a:r>
          </a:p>
          <a:p>
            <a:pPr>
              <a:buNone/>
            </a:pPr>
            <a:r>
              <a:rPr lang="pl-PL" sz="3600" dirty="0"/>
              <a:t>3) warsztatów i szkoleń.</a:t>
            </a:r>
          </a:p>
          <a:p>
            <a:pPr>
              <a:buNone/>
            </a:pP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9425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311685" cy="1143000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4A66AC"/>
              </a:buClr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Podstawa prawna -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Na podstawie art. 47 ust. 1 pkt 5 ustawy z dnia 14 grudnia 2016 r.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</a:t>
            </a:r>
            <a:br>
              <a:rPr lang="pl-PL" sz="1600" spc="0" dirty="0" smtClean="0">
                <a:solidFill>
                  <a:prstClr val="black"/>
                </a:solidFill>
                <a:latin typeface="Calibri"/>
              </a:rPr>
            </a:br>
            <a:r>
              <a:rPr lang="pl-PL" sz="1600" spc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              -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Prawo oświatowe </a:t>
            </a:r>
            <a:br>
              <a:rPr lang="pl-PL" sz="1600" spc="0" dirty="0">
                <a:solidFill>
                  <a:prstClr val="black"/>
                </a:solidFill>
                <a:latin typeface="Calibri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u="sng" dirty="0"/>
              <a:t>§ 18. W przypadku: </a:t>
            </a:r>
          </a:p>
          <a:p>
            <a:pPr>
              <a:buNone/>
            </a:pPr>
            <a:r>
              <a:rPr lang="pl-PL" sz="1800" dirty="0"/>
              <a:t>1) szkoły podstawowej, branżowej szkoły I stopnia, liceum ogólnokształcącego i technikum,</a:t>
            </a:r>
          </a:p>
          <a:p>
            <a:pPr>
              <a:buNone/>
            </a:pPr>
            <a:r>
              <a:rPr lang="pl-PL" sz="1800" dirty="0"/>
              <a:t>2) </a:t>
            </a:r>
          </a:p>
          <a:p>
            <a:pPr>
              <a:buNone/>
            </a:pPr>
            <a:r>
              <a:rPr lang="pl-PL" sz="1800" dirty="0" smtClean="0"/>
              <a:t>  - </a:t>
            </a:r>
            <a:r>
              <a:rPr lang="pl-PL" sz="1800" dirty="0"/>
              <a:t>zajęcia związane z wyborem kierunku kształcenia i zawodu uzupełniają działania szkoły i placówki </a:t>
            </a:r>
            <a:r>
              <a:rPr lang="pl-PL" sz="1800" dirty="0" smtClean="0"/>
              <a:t>           w  zakresie </a:t>
            </a:r>
            <a:r>
              <a:rPr lang="pl-PL" sz="1800" dirty="0"/>
              <a:t>doradztwa zawodowego. </a:t>
            </a:r>
          </a:p>
          <a:p>
            <a:pPr>
              <a:buNone/>
            </a:pPr>
            <a:r>
              <a:rPr lang="pl-PL" sz="1800" dirty="0"/>
              <a:t>§ 19. Porady, konsultacje, warsztaty i szkolenia prowadzą nauczyciele, wychowawcy grup wychowawczych i specjaliści. </a:t>
            </a:r>
          </a:p>
          <a:p>
            <a:pPr>
              <a:buNone/>
            </a:pPr>
            <a:r>
              <a:rPr lang="pl-PL" b="1" dirty="0"/>
              <a:t>§ 20. 1. Do zadań nauczycieli, wychowawców grup wychowawczych i specjalistów </a:t>
            </a:r>
            <a:r>
              <a:rPr lang="pl-PL" b="1" dirty="0" smtClean="0"/>
              <a:t>    w </a:t>
            </a:r>
            <a:r>
              <a:rPr lang="pl-PL" b="1" dirty="0"/>
              <a:t>przedszkolu, szkole i placówce należy w szczególności: </a:t>
            </a:r>
            <a:endParaRPr lang="pl-PL" b="1" dirty="0" smtClean="0"/>
          </a:p>
          <a:p>
            <a:pPr>
              <a:buNone/>
            </a:pPr>
            <a:r>
              <a:rPr lang="pl-PL" dirty="0" smtClean="0"/>
              <a:t>2) </a:t>
            </a:r>
            <a:r>
              <a:rPr lang="pl-PL" dirty="0"/>
              <a:t>określanie mocnych stron, predyspozycji, zainteresowań i uzdolnień uczniów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b="1" dirty="0"/>
              <a:t>2. Nauczyciele, wychowawcy grup wychowawczych oraz specjaliści w przedszkolu, szkole i placówce prowadzą w szczególności: </a:t>
            </a:r>
            <a:endParaRPr lang="pl-PL" b="1" dirty="0" smtClean="0"/>
          </a:p>
          <a:p>
            <a:pPr>
              <a:buNone/>
            </a:pPr>
            <a:r>
              <a:rPr lang="pl-PL" dirty="0"/>
              <a:t>2) w szkole: </a:t>
            </a:r>
          </a:p>
          <a:p>
            <a:pPr>
              <a:buNone/>
            </a:pPr>
            <a:r>
              <a:rPr lang="pl-PL" dirty="0"/>
              <a:t>b) wspomaganie uczniów w wyborze kierunku kształcenia i zawodu w trakcie bieżącej pracy z uczniami.</a:t>
            </a:r>
          </a:p>
        </p:txBody>
      </p:sp>
    </p:spTree>
    <p:extLst>
      <p:ext uri="{BB962C8B-B14F-4D97-AF65-F5344CB8AC3E}">
        <p14:creationId xmlns:p14="http://schemas.microsoft.com/office/powerpoint/2010/main" val="32902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311685" cy="1143000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4A66AC"/>
              </a:buClr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Podstawa prawna -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Na podstawie art. 47 ust. 1 pkt 5 ustawy z dnia 14 grudnia 2016 r.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</a:t>
            </a:r>
            <a:br>
              <a:rPr lang="pl-PL" sz="1600" spc="0" dirty="0" smtClean="0">
                <a:solidFill>
                  <a:prstClr val="black"/>
                </a:solidFill>
                <a:latin typeface="Calibri"/>
              </a:rPr>
            </a:br>
            <a:r>
              <a:rPr lang="pl-PL" sz="1600" spc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spc="0" dirty="0" smtClean="0">
                <a:solidFill>
                  <a:prstClr val="black"/>
                </a:solidFill>
                <a:latin typeface="Calibri"/>
              </a:rPr>
              <a:t>                  - </a:t>
            </a:r>
            <a:r>
              <a:rPr lang="pl-PL" sz="1600" spc="0" dirty="0">
                <a:solidFill>
                  <a:prstClr val="black"/>
                </a:solidFill>
                <a:latin typeface="Calibri"/>
              </a:rPr>
              <a:t>Prawo oświatowe </a:t>
            </a:r>
            <a:br>
              <a:rPr lang="pl-PL" sz="1600" spc="0" dirty="0">
                <a:solidFill>
                  <a:prstClr val="black"/>
                </a:solidFill>
                <a:latin typeface="Calibri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52578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pl-PL" b="1" dirty="0"/>
              <a:t>§ 26. 1. Do zadań doradcy zawodowego należy w szczególności: </a:t>
            </a:r>
            <a:endParaRPr lang="pl-PL" b="1" dirty="0" smtClean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 smtClean="0"/>
              <a:t>1) systematyczne </a:t>
            </a:r>
            <a:r>
              <a:rPr lang="pl-PL" dirty="0"/>
              <a:t>diagnozowanie zapotrzebowania uczniów na informacje edukacyjne i </a:t>
            </a: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    zawodowe </a:t>
            </a:r>
            <a:r>
              <a:rPr lang="pl-PL" dirty="0"/>
              <a:t>oraz pomoc w planowaniu kształcenia i kariery zawodowej;</a:t>
            </a:r>
          </a:p>
          <a:p>
            <a:pPr marL="114300" indent="0">
              <a:buNone/>
            </a:pPr>
            <a:r>
              <a:rPr lang="pl-PL" dirty="0"/>
              <a:t>2) gromadzenie, aktualizacja i udostępnianie informacji edukacyjnych i zawodowych właściwych </a:t>
            </a:r>
            <a:r>
              <a:rPr lang="pl-PL" dirty="0" smtClean="0"/>
              <a:t>   </a:t>
            </a:r>
          </a:p>
          <a:p>
            <a:pPr marL="114300" indent="0">
              <a:buNone/>
            </a:pPr>
            <a:r>
              <a:rPr lang="pl-PL" dirty="0"/>
              <a:t> </a:t>
            </a:r>
            <a:r>
              <a:rPr lang="pl-PL" dirty="0" smtClean="0"/>
              <a:t>   dla </a:t>
            </a:r>
            <a:r>
              <a:rPr lang="pl-PL" dirty="0"/>
              <a:t>danego poziomu kształcenia;</a:t>
            </a:r>
          </a:p>
          <a:p>
            <a:pPr marL="114300" indent="0">
              <a:buNone/>
            </a:pPr>
            <a:r>
              <a:rPr lang="pl-PL" dirty="0"/>
              <a:t>3) prowadzenie zajęć związanych z wyborem kierunku kształcenia i zawodu z uwzględnieniem </a:t>
            </a:r>
            <a:endParaRPr lang="pl-PL" dirty="0" smtClean="0"/>
          </a:p>
          <a:p>
            <a:pPr marL="114300" indent="0">
              <a:buNone/>
            </a:pPr>
            <a:r>
              <a:rPr lang="pl-PL" dirty="0"/>
              <a:t> </a:t>
            </a:r>
            <a:r>
              <a:rPr lang="pl-PL" dirty="0" smtClean="0"/>
              <a:t>    rozpoznanych </a:t>
            </a:r>
            <a:r>
              <a:rPr lang="pl-PL" dirty="0"/>
              <a:t>mocnych stron, predyspozycji, zainteresowań i uzdolnień uczniów;</a:t>
            </a:r>
          </a:p>
          <a:p>
            <a:pPr marL="114300" indent="0">
              <a:buNone/>
            </a:pPr>
            <a:r>
              <a:rPr lang="pl-PL" dirty="0"/>
              <a:t>4) koordynowanie działalności informacyjno-doradczej prowadzonej przez szkołę i </a:t>
            </a:r>
            <a:r>
              <a:rPr lang="pl-PL" u="sng" dirty="0">
                <a:hlinkClick r:id="rId2"/>
              </a:rPr>
              <a:t>placówkę</a:t>
            </a:r>
            <a:r>
              <a:rPr lang="pl-PL" dirty="0"/>
              <a:t>;</a:t>
            </a:r>
          </a:p>
          <a:p>
            <a:pPr marL="114300" indent="0">
              <a:buNone/>
            </a:pPr>
            <a:r>
              <a:rPr lang="pl-PL" dirty="0"/>
              <a:t>5) współpraca z innymi nauczycielami w tworzeniu i zapewnieniu ciągłości działań w zakresie </a:t>
            </a:r>
            <a:endParaRPr lang="pl-PL" dirty="0" smtClean="0"/>
          </a:p>
          <a:p>
            <a:pPr marL="114300" indent="0">
              <a:buNone/>
            </a:pPr>
            <a:r>
              <a:rPr lang="pl-PL" dirty="0"/>
              <a:t> </a:t>
            </a:r>
            <a:r>
              <a:rPr lang="pl-PL" dirty="0" smtClean="0"/>
              <a:t>    zajęć </a:t>
            </a:r>
            <a:r>
              <a:rPr lang="pl-PL" dirty="0"/>
              <a:t>związanych z wyborem kierunku kształcenia i zawodu;</a:t>
            </a:r>
          </a:p>
          <a:p>
            <a:pPr marL="114300" indent="0">
              <a:buNone/>
            </a:pPr>
            <a:r>
              <a:rPr lang="pl-PL" dirty="0"/>
              <a:t>6) wspieranie nauczycieli, wychowawców grup wychowawczych i innych </a:t>
            </a:r>
            <a:r>
              <a:rPr lang="pl-PL" u="sng" dirty="0">
                <a:hlinkClick r:id="rId3"/>
              </a:rPr>
              <a:t>specjalistów</a:t>
            </a:r>
            <a:r>
              <a:rPr lang="pl-PL" dirty="0"/>
              <a:t> w </a:t>
            </a:r>
            <a:endParaRPr lang="pl-PL" dirty="0" smtClean="0"/>
          </a:p>
          <a:p>
            <a:pPr marL="114300" indent="0">
              <a:buNone/>
            </a:pPr>
            <a:r>
              <a:rPr lang="pl-PL" dirty="0"/>
              <a:t> </a:t>
            </a:r>
            <a:r>
              <a:rPr lang="pl-PL" dirty="0" smtClean="0"/>
              <a:t>    udzielaniu </a:t>
            </a:r>
            <a:r>
              <a:rPr lang="pl-PL" dirty="0"/>
              <a:t>pomocy psychologiczno-pedagogicznej</a:t>
            </a:r>
            <a:r>
              <a:rPr lang="pl-PL" dirty="0" smtClean="0"/>
              <a:t>.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b="1" dirty="0"/>
              <a:t>2. W przypadku braku doradcy zawodowego w szkole lub </a:t>
            </a:r>
            <a:r>
              <a:rPr lang="pl-PL" b="1" u="sng" dirty="0">
                <a:hlinkClick r:id="rId2"/>
              </a:rPr>
              <a:t>placówce</a:t>
            </a:r>
            <a:r>
              <a:rPr lang="pl-PL" b="1" dirty="0"/>
              <a:t> dyrektor szkoły lub </a:t>
            </a:r>
            <a:r>
              <a:rPr lang="pl-PL" b="1" u="sng" dirty="0">
                <a:hlinkClick r:id="rId2"/>
              </a:rPr>
              <a:t>placówki</a:t>
            </a:r>
            <a:r>
              <a:rPr lang="pl-PL" b="1" dirty="0"/>
              <a:t> </a:t>
            </a:r>
            <a:endParaRPr lang="pl-PL" b="1" dirty="0" smtClean="0"/>
          </a:p>
          <a:p>
            <a:pPr marL="11430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wyznacza </a:t>
            </a:r>
            <a:r>
              <a:rPr lang="pl-PL" b="1" dirty="0"/>
              <a:t>nauczyciela, wychowawcę grupy wychowawczej lub </a:t>
            </a:r>
            <a:r>
              <a:rPr lang="pl-PL" b="1" u="sng" dirty="0">
                <a:hlinkClick r:id="rId3"/>
              </a:rPr>
              <a:t>specjalistę</a:t>
            </a:r>
            <a:r>
              <a:rPr lang="pl-PL" b="1" dirty="0"/>
              <a:t> realizującego </a:t>
            </a:r>
            <a:endParaRPr lang="pl-PL" b="1" dirty="0" smtClean="0"/>
          </a:p>
          <a:p>
            <a:pPr marL="11430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zadania</a:t>
            </a:r>
            <a:r>
              <a:rPr lang="pl-PL" b="1" dirty="0"/>
              <a:t>, o których mowa w ust. 1. </a:t>
            </a:r>
            <a:endParaRPr lang="pl-PL" b="1" dirty="0" smtClean="0"/>
          </a:p>
          <a:p>
            <a:pPr marL="114300" indent="0">
              <a:buNone/>
            </a:pPr>
            <a:endParaRPr lang="pl-PL" b="1" dirty="0"/>
          </a:p>
          <a:p>
            <a:pPr>
              <a:buNone/>
            </a:pPr>
            <a:r>
              <a:rPr lang="pl-PL" dirty="0"/>
              <a:t>§ 29. Rozporządzenie wchodzi w życie z dniem 1 września 2017 r., z wyjątkiem </a:t>
            </a:r>
            <a:r>
              <a:rPr lang="pl-PL" u="sng" dirty="0">
                <a:hlinkClick r:id="rId4"/>
              </a:rPr>
              <a:t>§ 18</a:t>
            </a:r>
            <a:r>
              <a:rPr lang="pl-PL" dirty="0"/>
              <a:t> pkt 2, który wchodzi w życie z dniem 1 września 2018 r. </a:t>
            </a:r>
          </a:p>
        </p:txBody>
      </p:sp>
    </p:spTree>
    <p:extLst>
      <p:ext uri="{BB962C8B-B14F-4D97-AF65-F5344CB8AC3E}">
        <p14:creationId xmlns:p14="http://schemas.microsoft.com/office/powerpoint/2010/main" val="2517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20777" cy="1143000"/>
          </a:xfrm>
        </p:spPr>
        <p:txBody>
          <a:bodyPr/>
          <a:lstStyle/>
          <a:p>
            <a:r>
              <a:rPr lang="pl-PL" dirty="0" smtClean="0">
                <a:solidFill>
                  <a:srgbClr val="242852"/>
                </a:solidFill>
              </a:rPr>
              <a:t/>
            </a:r>
            <a:br>
              <a:rPr lang="pl-PL" dirty="0" smtClean="0">
                <a:solidFill>
                  <a:srgbClr val="242852"/>
                </a:solidFill>
              </a:rPr>
            </a:br>
            <a:r>
              <a:rPr lang="pl-PL" dirty="0" smtClean="0">
                <a:solidFill>
                  <a:srgbClr val="242852"/>
                </a:solidFill>
              </a:rPr>
              <a:t>Podstawa </a:t>
            </a:r>
            <a:r>
              <a:rPr lang="pl-PL" dirty="0">
                <a:solidFill>
                  <a:srgbClr val="242852"/>
                </a:solidFill>
              </a:rPr>
              <a:t>prawna -  </a:t>
            </a:r>
            <a:r>
              <a:rPr lang="pl-PL" sz="1600" dirty="0">
                <a:solidFill>
                  <a:srgbClr val="242852"/>
                </a:solidFill>
              </a:rPr>
              <a:t>Na podstawie art. 22 ust. 2 pkt 11 ustawy z dnia 7 września 1991 r. </a:t>
            </a:r>
            <a:r>
              <a:rPr lang="pl-PL" sz="1600" dirty="0" smtClean="0">
                <a:solidFill>
                  <a:srgbClr val="242852"/>
                </a:solidFill>
              </a:rPr>
              <a:t>  o    </a:t>
            </a:r>
            <a:br>
              <a:rPr lang="pl-PL" sz="1600" dirty="0" smtClean="0">
                <a:solidFill>
                  <a:srgbClr val="242852"/>
                </a:solidFill>
              </a:rPr>
            </a:br>
            <a:r>
              <a:rPr lang="pl-PL" sz="1600" dirty="0">
                <a:solidFill>
                  <a:srgbClr val="242852"/>
                </a:solidFill>
              </a:rPr>
              <a:t> </a:t>
            </a:r>
            <a:r>
              <a:rPr lang="pl-PL" sz="1600" dirty="0" smtClean="0">
                <a:solidFill>
                  <a:srgbClr val="242852"/>
                </a:solidFill>
              </a:rPr>
              <a:t>                                                                                                                                                      systemie </a:t>
            </a:r>
            <a:r>
              <a:rPr lang="pl-PL" sz="1600" dirty="0">
                <a:solidFill>
                  <a:srgbClr val="242852"/>
                </a:solidFill>
              </a:rPr>
              <a:t>oświaty (Dz. U. z 2016 r. poz. </a:t>
            </a:r>
            <a:r>
              <a:rPr lang="pl-PL" sz="1600" dirty="0" smtClean="0">
                <a:solidFill>
                  <a:srgbClr val="242852"/>
                </a:solidFill>
              </a:rPr>
              <a:t>1943,z </a:t>
            </a:r>
            <a:r>
              <a:rPr lang="pl-PL" sz="1600" dirty="0">
                <a:solidFill>
                  <a:srgbClr val="242852"/>
                </a:solidFill>
              </a:rPr>
              <a:t>późn. zm.2</a:t>
            </a:r>
            <a:r>
              <a:rPr lang="pl-PL" sz="1600" dirty="0" smtClean="0">
                <a:solidFill>
                  <a:srgbClr val="242852"/>
                </a:solidFill>
              </a:rPr>
              <a:t>)</a:t>
            </a:r>
            <a:r>
              <a:rPr lang="pl-PL" sz="1600" dirty="0">
                <a:solidFill>
                  <a:srgbClr val="242852"/>
                </a:solidFill>
              </a:rPr>
              <a:t/>
            </a:r>
            <a:br>
              <a:rPr lang="pl-PL" sz="1600" dirty="0">
                <a:solidFill>
                  <a:srgbClr val="242852"/>
                </a:solidFill>
              </a:rPr>
            </a:br>
            <a:r>
              <a:rPr lang="pl-PL" sz="1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pl-PL" sz="1600" spc="0" dirty="0">
                <a:solidFill>
                  <a:prstClr val="black"/>
                </a:solidFill>
                <a:latin typeface="Calibri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endParaRPr lang="pl-PL" b="1" dirty="0" smtClean="0"/>
          </a:p>
          <a:p>
            <a:pPr marL="114300" indent="0" algn="ctr">
              <a:buNone/>
            </a:pPr>
            <a:r>
              <a:rPr lang="pl-PL" b="1" dirty="0" smtClean="0"/>
              <a:t>ROZPORZĄDZENIE</a:t>
            </a:r>
            <a:endParaRPr lang="pl-PL" b="1" dirty="0"/>
          </a:p>
          <a:p>
            <a:pPr marL="114300" indent="0" algn="ctr">
              <a:buNone/>
            </a:pPr>
            <a:r>
              <a:rPr lang="pl-PL" b="1" dirty="0"/>
              <a:t>MINISTRA EDUKACJI </a:t>
            </a:r>
            <a:r>
              <a:rPr lang="pl-PL" b="1" dirty="0" smtClean="0"/>
              <a:t>NARODOWEJ</a:t>
            </a:r>
            <a:endParaRPr lang="pl-PL" b="1" dirty="0"/>
          </a:p>
          <a:p>
            <a:pPr marL="114300" indent="0" algn="ctr">
              <a:buNone/>
            </a:pPr>
            <a:r>
              <a:rPr lang="pl-PL" b="1" dirty="0"/>
              <a:t>z dnia 28 sierpnia 2017 r.</a:t>
            </a:r>
          </a:p>
          <a:p>
            <a:pPr marL="114300" indent="0" algn="ctr">
              <a:buNone/>
            </a:pPr>
            <a:r>
              <a:rPr lang="pl-PL" b="1" dirty="0"/>
              <a:t>zmieniające rozporządzenie w sprawie zasad udzielania i organizacji pomocy psychologiczno-pedagogicznej</a:t>
            </a:r>
          </a:p>
          <a:p>
            <a:pPr marL="114300" indent="0" algn="ctr">
              <a:buNone/>
            </a:pPr>
            <a:r>
              <a:rPr lang="pl-PL" b="1" dirty="0"/>
              <a:t>w publicznych przedszkolach, szkołach i </a:t>
            </a:r>
            <a:r>
              <a:rPr lang="pl-PL" b="1" dirty="0" smtClean="0"/>
              <a:t>placówkach</a:t>
            </a:r>
          </a:p>
          <a:p>
            <a:pPr marL="114300" indent="0" algn="ctr">
              <a:buNone/>
            </a:pPr>
            <a:r>
              <a:rPr lang="pl-PL" dirty="0" smtClean="0"/>
              <a:t>Opublikowane: Warszawa</a:t>
            </a:r>
            <a:r>
              <a:rPr lang="pl-PL" dirty="0"/>
              <a:t>, dnia </a:t>
            </a:r>
            <a:r>
              <a:rPr lang="pl-PL" dirty="0" smtClean="0"/>
              <a:t>31 </a:t>
            </a:r>
            <a:r>
              <a:rPr lang="pl-PL" dirty="0"/>
              <a:t>sierpnia 2017 </a:t>
            </a:r>
            <a:r>
              <a:rPr lang="pl-PL" dirty="0" smtClean="0"/>
              <a:t>r.  Poz</a:t>
            </a:r>
            <a:r>
              <a:rPr lang="pl-PL" dirty="0"/>
              <a:t>. </a:t>
            </a:r>
            <a:r>
              <a:rPr lang="pl-PL" dirty="0" smtClean="0"/>
              <a:t>1643</a:t>
            </a:r>
          </a:p>
          <a:p>
            <a:pPr marL="114300" indent="0" algn="ctr">
              <a:buNone/>
            </a:pPr>
            <a:r>
              <a:rPr lang="pl-PL" dirty="0" smtClean="0"/>
              <a:t> </a:t>
            </a:r>
            <a:r>
              <a:rPr lang="pl-PL" dirty="0"/>
              <a:t>Rozporządzenie wchodzi w życie z dniem 1 września 2017 r</a:t>
            </a:r>
            <a:r>
              <a:rPr lang="pl-PL" dirty="0" smtClean="0"/>
              <a:t>.</a:t>
            </a:r>
          </a:p>
          <a:p>
            <a:pPr marL="114300" indent="0">
              <a:buNone/>
            </a:pPr>
            <a:r>
              <a:rPr lang="pl-PL" dirty="0"/>
              <a:t>Zgodnie z art. 363 ustawy z dnia 14 grudnia 2016 r. - Przepisy wprowadzające ustawę - Prawo oświatowe w odniesieniu do pomocy psychologiczno-pedagogicznej udzielanej uczniom </a:t>
            </a:r>
            <a:r>
              <a:rPr lang="pl-PL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dotychczasowych gimnazjach i szkołach </a:t>
            </a:r>
            <a:r>
              <a:rPr lang="pl-PL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ponadgimnazjalnych </a:t>
            </a:r>
            <a:r>
              <a:rPr lang="pl-PL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nadal </a:t>
            </a:r>
            <a:r>
              <a:rPr lang="pl-PL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 </a:t>
            </a:r>
            <a:r>
              <a:rPr lang="pl-PL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zastosowanie rozporządzenie Ministra Edukacji Narodowej z dnia 30 kwietnia 2013 r. w sprawie zasad udzielania i organizacji pomocy psychologiczno-pedagogicznej w publicznych przedszkolach, szkołach i placówkach aż do czasu zakończenia kształcenia w tych szkołach</a:t>
            </a:r>
            <a:r>
              <a:rPr lang="pl-PL" dirty="0"/>
              <a:t>. </a:t>
            </a:r>
            <a:endParaRPr lang="pl-PL" dirty="0" smtClean="0"/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W </a:t>
            </a:r>
            <a:r>
              <a:rPr lang="pl-PL" dirty="0"/>
              <a:t>ww. rozporządzeniu </a:t>
            </a:r>
            <a:r>
              <a:rPr lang="pl-PL" dirty="0" smtClean="0"/>
              <a:t>zostały </a:t>
            </a:r>
            <a:r>
              <a:rPr lang="pl-PL" dirty="0"/>
              <a:t>wprowadzone analogiczne rozwiązania jak przewidziane </a:t>
            </a:r>
            <a:r>
              <a:rPr lang="pl-PL" dirty="0" smtClean="0"/>
              <a:t>w ROZPORZĄDZENIU MINISTRA </a:t>
            </a:r>
            <a:r>
              <a:rPr lang="pl-PL" dirty="0"/>
              <a:t>EDUKACJI </a:t>
            </a:r>
            <a:r>
              <a:rPr lang="pl-PL" dirty="0" smtClean="0"/>
              <a:t>NARODOWEJ z </a:t>
            </a:r>
            <a:r>
              <a:rPr lang="pl-PL" dirty="0"/>
              <a:t>dnia 9 sierpnia 2017 </a:t>
            </a:r>
            <a:r>
              <a:rPr lang="pl-PL" dirty="0" smtClean="0"/>
              <a:t>r. w </a:t>
            </a:r>
            <a:r>
              <a:rPr lang="pl-PL" dirty="0"/>
              <a:t>sprawie zasad organizacji i udzielania pomocy psychologiczno-pedagogicznej w publicznych przedszkolach, szkołach i </a:t>
            </a:r>
            <a:r>
              <a:rPr lang="pl-PL" dirty="0" smtClean="0"/>
              <a:t>placówkach (Dz</a:t>
            </a:r>
            <a:r>
              <a:rPr lang="pl-PL" dirty="0"/>
              <a:t>. U. poz. 1591</a:t>
            </a:r>
            <a:r>
              <a:rPr lang="pl-PL" dirty="0" smtClean="0"/>
              <a:t>).</a:t>
            </a:r>
            <a:endParaRPr lang="pl-PL" dirty="0"/>
          </a:p>
          <a:p>
            <a:pPr marL="114300" indent="0"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808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981200" y="116632"/>
            <a:ext cx="7620000" cy="562074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</a:rPr>
              <a:t>Podstawy prawne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37883" y="678706"/>
            <a:ext cx="10672292" cy="617929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2000" b="1" dirty="0"/>
              <a:t>ROZPORZĄDZENIE MINISTRA EDUKACJI NARODOWEJ </a:t>
            </a:r>
            <a:r>
              <a:rPr lang="pl-PL" sz="2000" dirty="0"/>
              <a:t>z dnia 1 lutego 2013 r. </a:t>
            </a:r>
            <a:r>
              <a:rPr lang="pl-PL" sz="2000" b="1" dirty="0"/>
              <a:t>w sprawie szczegółowych zasad działania publicznych poradni psychologiczno-pedagogicznych,</a:t>
            </a:r>
            <a:endParaRPr lang="pl-PL" sz="2000" dirty="0"/>
          </a:p>
          <a:p>
            <a:pPr marL="114300" indent="0">
              <a:buNone/>
            </a:pPr>
            <a:r>
              <a:rPr lang="pl-PL" sz="2000" b="1" dirty="0"/>
              <a:t>w tym publicznych poradni specjalistycznych</a:t>
            </a:r>
            <a:endParaRPr lang="pl-PL" sz="2000" dirty="0"/>
          </a:p>
          <a:p>
            <a:pPr marL="114300" indent="0">
              <a:buNone/>
            </a:pPr>
            <a:r>
              <a:rPr lang="pl-PL" sz="1600" dirty="0"/>
              <a:t>§ 2. Do zadań poradni należy:</a:t>
            </a:r>
          </a:p>
          <a:p>
            <a:pPr marL="114300" indent="0">
              <a:buNone/>
            </a:pPr>
            <a:r>
              <a:rPr lang="pl-PL" sz="1600" dirty="0"/>
              <a:t>….. 2) udzielanie dzieciom i młodzieży oraz rodzicom bezpośredniej pomocy psychologiczno-pedagogicznej; …..</a:t>
            </a:r>
          </a:p>
          <a:p>
            <a:pPr marL="114300" indent="0">
              <a:buNone/>
            </a:pPr>
            <a:r>
              <a:rPr lang="pl-PL" sz="1600" dirty="0"/>
              <a:t>§ 8. 1. Pomoc psychologiczno-pedagogiczna udzielana bezpośrednio dzieciom i młodzieży oraz rodzicom polega w szczególności na:</a:t>
            </a:r>
          </a:p>
          <a:p>
            <a:pPr marL="114300" indent="0">
              <a:buNone/>
            </a:pPr>
            <a:r>
              <a:rPr lang="pl-PL" sz="1600" dirty="0"/>
              <a:t>…….</a:t>
            </a:r>
          </a:p>
          <a:p>
            <a:pPr marL="114300" indent="0">
              <a:buNone/>
            </a:pPr>
            <a:r>
              <a:rPr lang="pl-PL" sz="1600" dirty="0"/>
              <a:t>2) udzielaniu wsparcia dzieciom i młodzieży wymagającym pomocy psychologiczno-pedagogicznej lub pomocy w wyborze kierunku kształcenia i zawodu oraz planowaniu kształcenia i kariery zawodowej;</a:t>
            </a:r>
          </a:p>
          <a:p>
            <a:pPr marL="114300" indent="0">
              <a:buNone/>
            </a:pPr>
            <a:r>
              <a:rPr lang="pl-PL" sz="1600" dirty="0"/>
              <a:t>……</a:t>
            </a:r>
          </a:p>
          <a:p>
            <a:pPr marL="114300" indent="0">
              <a:buNone/>
            </a:pPr>
            <a:r>
              <a:rPr lang="pl-PL" sz="1600" dirty="0"/>
              <a:t>§ 9. 1. Realizowanie przez poradnie zadań, o których mowa w § 2 pkt 3, ( realizowanie zadań profilaktycznych oraz wspierających wychowawczą i edukacyjną funkcję przedszkola, szkoły i placówki, w tym wspieranie nauczycieli w rozwiązywaniu problemów dydaktycznych i wychowawczych) polega w szczególności na: udzielaniu nauczycielom, wychowawcom grup wychowawczych lub specjalistom, o których mowa w § 5 ust. 2, pomocy  w:</a:t>
            </a:r>
          </a:p>
          <a:p>
            <a:pPr marL="114300" indent="0">
              <a:buNone/>
            </a:pPr>
            <a:r>
              <a:rPr lang="pl-PL" sz="1600" dirty="0"/>
              <a:t>.........</a:t>
            </a:r>
          </a:p>
          <a:p>
            <a:pPr marL="114300" indent="0">
              <a:buNone/>
            </a:pPr>
            <a:r>
              <a:rPr lang="pl-PL" sz="1600" dirty="0"/>
              <a:t>b) planowaniu i realizacji zadań z zakresu doradztwa edukacyjno-zawodowego, …..</a:t>
            </a:r>
          </a:p>
          <a:p>
            <a:pPr marL="114300" indent="0">
              <a:buNone/>
            </a:pPr>
            <a:r>
              <a:rPr lang="pl-PL" sz="1600" b="1" dirty="0"/>
              <a:t> </a:t>
            </a:r>
            <a:r>
              <a:rPr lang="pl-PL" sz="1600" b="1" dirty="0" smtClean="0"/>
              <a:t>ROZPORZĄDZENIE MINISTRA </a:t>
            </a:r>
            <a:r>
              <a:rPr lang="pl-PL" sz="1600" b="1" dirty="0"/>
              <a:t>EDUKACJI </a:t>
            </a:r>
            <a:r>
              <a:rPr lang="pl-PL" sz="1600" b="1" dirty="0" smtClean="0"/>
              <a:t>NARODOWEJ</a:t>
            </a:r>
            <a:r>
              <a:rPr lang="pl-PL" sz="1600" dirty="0"/>
              <a:t> </a:t>
            </a:r>
            <a:r>
              <a:rPr lang="pl-PL" sz="1600" dirty="0" smtClean="0"/>
              <a:t>z </a:t>
            </a:r>
            <a:r>
              <a:rPr lang="pl-PL" sz="1600" dirty="0"/>
              <a:t>dnia 25 sierpnia 2017 r.</a:t>
            </a:r>
          </a:p>
          <a:p>
            <a:pPr marL="114300" indent="0">
              <a:buNone/>
            </a:pPr>
            <a:r>
              <a:rPr lang="pl-PL" sz="1600" b="1" dirty="0"/>
              <a:t>zmieniające rozporządzenie w sprawie szczegółowych zasad działania publicznych poradni </a:t>
            </a:r>
            <a:r>
              <a:rPr lang="pl-PL" sz="1600" b="1" dirty="0" smtClean="0"/>
              <a:t>psychologiczno-pedagogicznych</a:t>
            </a:r>
            <a:r>
              <a:rPr lang="pl-PL" sz="1600" b="1" dirty="0"/>
              <a:t>, w tym publicznych poradni specjalistycznych</a:t>
            </a:r>
          </a:p>
          <a:p>
            <a:pPr marL="114300" indent="0">
              <a:buNone/>
            </a:pPr>
            <a:r>
              <a:rPr lang="pl-PL" sz="1600" dirty="0"/>
              <a:t>Na podstawie art. 71 ust. 1 pkt 2 ustawy z dnia 7 września 1991 r. o systemie oświaty</a:t>
            </a:r>
          </a:p>
          <a:p>
            <a:pPr marL="11430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589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999404" y="3326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b="1" dirty="0"/>
              <a:t>Potrzeba WSDZ w szkole !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81200" y="1600202"/>
            <a:ext cx="8229600" cy="35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l-PL" sz="2800" b="1" dirty="0">
                <a:latin typeface="+mn-lt"/>
              </a:rPr>
              <a:t>    </a:t>
            </a:r>
            <a:r>
              <a:rPr lang="pl-PL" sz="2800" dirty="0">
                <a:latin typeface="+mn-lt"/>
              </a:rPr>
              <a:t>U podstaw wprowadzenia </a:t>
            </a:r>
            <a:r>
              <a:rPr lang="pl-PL" sz="2800" b="1" dirty="0">
                <a:latin typeface="+mn-lt"/>
              </a:rPr>
              <a:t>Wewnątrzszkolnego Systemu Doradztwa Zawodowego </a:t>
            </a:r>
            <a:r>
              <a:rPr lang="pl-PL" sz="2800" dirty="0">
                <a:latin typeface="+mn-lt"/>
              </a:rPr>
              <a:t>w szkole leży przekonanie, że to środowisko szkolne odgrywa szczególną rolę w kształtowaniu decyzji edukacyjno-zawodowej uczniów </a:t>
            </a:r>
            <a:r>
              <a:rPr lang="pl-PL" sz="2800" dirty="0" smtClean="0">
                <a:latin typeface="+mn-lt"/>
              </a:rPr>
              <a:t>w szkole podstawowej, </a:t>
            </a:r>
            <a:r>
              <a:rPr lang="pl-PL" sz="2800" dirty="0">
                <a:latin typeface="+mn-lt"/>
              </a:rPr>
              <a:t>gimnazjum, </a:t>
            </a:r>
            <a:r>
              <a:rPr lang="pl-PL" sz="2800" u="sng" dirty="0">
                <a:latin typeface="+mn-lt"/>
              </a:rPr>
              <a:t>jak również w wybranych szkołach w okresie późniejszym, </a:t>
            </a:r>
            <a:r>
              <a:rPr lang="pl-PL" sz="2800" b="1" u="sng" dirty="0">
                <a:latin typeface="+mn-lt"/>
              </a:rPr>
              <a:t>a także  w trakcie uczenia się zawodu, niezależnie od typu szkoły.</a:t>
            </a:r>
          </a:p>
          <a:p>
            <a:pPr>
              <a:spcBef>
                <a:spcPts val="700"/>
              </a:spcBef>
            </a:pPr>
            <a:endParaRPr lang="pl-PL" sz="2800" b="1" dirty="0">
              <a:latin typeface="+mn-lt"/>
            </a:endParaRPr>
          </a:p>
          <a:p>
            <a:pPr>
              <a:spcBef>
                <a:spcPts val="700"/>
              </a:spcBef>
            </a:pPr>
            <a:endParaRPr lang="pl-PL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KARIERZE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Organizacje wprowadzają coraz większe wymagania w stosunku do pracowników.</a:t>
            </a:r>
          </a:p>
          <a:p>
            <a:r>
              <a:rPr lang="pl-PL" dirty="0" smtClean="0"/>
              <a:t>Ścieżki </a:t>
            </a:r>
            <a:r>
              <a:rPr lang="pl-PL" dirty="0"/>
              <a:t>kariery są obecnie krótsze i mniej przewidywalne.</a:t>
            </a:r>
          </a:p>
          <a:p>
            <a:r>
              <a:rPr lang="pl-PL" dirty="0" smtClean="0"/>
              <a:t>Istnieje </a:t>
            </a:r>
            <a:r>
              <a:rPr lang="pl-PL" dirty="0"/>
              <a:t>większa mobilność pracowników pomiędzy firmami.</a:t>
            </a:r>
          </a:p>
          <a:p>
            <a:r>
              <a:rPr lang="pl-PL" dirty="0" smtClean="0"/>
              <a:t>Talenty </a:t>
            </a:r>
            <a:r>
              <a:rPr lang="pl-PL" dirty="0"/>
              <a:t>w firmie są identyfikowane na bardzo wczesnym etapie, wynikiem czego </a:t>
            </a:r>
            <a:r>
              <a:rPr lang="pl-PL" dirty="0" smtClean="0"/>
              <a:t>jest szybszy </a:t>
            </a:r>
            <a:r>
              <a:rPr lang="pl-PL" dirty="0"/>
              <a:t>awans.</a:t>
            </a:r>
          </a:p>
          <a:p>
            <a:r>
              <a:rPr lang="pl-PL" dirty="0" smtClean="0"/>
              <a:t>Istnieje </a:t>
            </a:r>
            <a:r>
              <a:rPr lang="pl-PL" dirty="0"/>
              <a:t>większa niepewność dotycząca utrzymania swojego miejsca pracy.</a:t>
            </a:r>
          </a:p>
        </p:txBody>
      </p:sp>
    </p:spTree>
    <p:extLst>
      <p:ext uri="{BB962C8B-B14F-4D97-AF65-F5344CB8AC3E}">
        <p14:creationId xmlns:p14="http://schemas.microsoft.com/office/powerpoint/2010/main" val="340582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32556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ZMIANY </a:t>
            </a:r>
            <a:r>
              <a:rPr lang="pl-PL" dirty="0"/>
              <a:t>W KARIERZE</a:t>
            </a:r>
            <a:br>
              <a:rPr lang="pl-PL" dirty="0"/>
            </a:br>
            <a:r>
              <a:rPr lang="pl-PL" sz="2700" dirty="0"/>
              <a:t>Zmiany w organizacjach doprowadziły do zmian w procesie zarządzania własną karierą. 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39686"/>
              </p:ext>
            </p:extLst>
          </p:nvPr>
        </p:nvGraphicFramePr>
        <p:xfrm>
          <a:off x="1001688" y="2073499"/>
          <a:ext cx="8696102" cy="379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051"/>
                <a:gridCol w="4348051"/>
              </a:tblGrid>
              <a:tr h="50377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Wczoraj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Dzisiaj i jutro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0767">
                <a:tc>
                  <a:txBody>
                    <a:bodyPr/>
                    <a:lstStyle/>
                    <a:p>
                      <a:r>
                        <a:rPr lang="pl-PL" dirty="0" smtClean="0"/>
                        <a:t>Kariera w jednej organizacji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Kariera w wielu organizacjach</a:t>
                      </a:r>
                      <a:endParaRPr lang="pl-PL" dirty="0"/>
                    </a:p>
                  </a:txBody>
                  <a:tcPr/>
                </a:tc>
              </a:tr>
              <a:tr h="510767">
                <a:tc>
                  <a:txBody>
                    <a:bodyPr/>
                    <a:lstStyle/>
                    <a:p>
                      <a:r>
                        <a:rPr lang="pl-PL" dirty="0" smtClean="0"/>
                        <a:t>Progresja w górę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Wiele alternatywnych ścieżek kariery 	</a:t>
                      </a:r>
                    </a:p>
                  </a:txBody>
                  <a:tcPr/>
                </a:tc>
              </a:tr>
              <a:tr h="510767">
                <a:tc>
                  <a:txBody>
                    <a:bodyPr/>
                    <a:lstStyle/>
                    <a:p>
                      <a:r>
                        <a:rPr lang="pl-PL" dirty="0" smtClean="0"/>
                        <a:t>Formalna edukacja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Konieczność ustawicznego kształcenia</a:t>
                      </a:r>
                      <a:endParaRPr lang="pl-PL" dirty="0"/>
                    </a:p>
                  </a:txBody>
                  <a:tcPr/>
                </a:tc>
              </a:tr>
              <a:tr h="881598">
                <a:tc>
                  <a:txBody>
                    <a:bodyPr/>
                    <a:lstStyle/>
                    <a:p>
                      <a:r>
                        <a:rPr lang="pl-PL" dirty="0" smtClean="0"/>
                        <a:t>Decyzja za Twój rozwój podejmowana za Ciebie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Ty bierzesz odpowiedzialność za swój rozwój 	</a:t>
                      </a:r>
                    </a:p>
                  </a:txBody>
                  <a:tcPr/>
                </a:tc>
              </a:tr>
              <a:tr h="881598">
                <a:tc>
                  <a:txBody>
                    <a:bodyPr/>
                    <a:lstStyle/>
                    <a:p>
                      <a:r>
                        <a:rPr lang="pl-PL" dirty="0" smtClean="0"/>
                        <a:t>Bezpieczeństwo pracy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Brak bezpieczeństwa pracy, ale szersze możliwości zatrudnienia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1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Potrzeba </a:t>
            </a:r>
            <a:r>
              <a:rPr lang="pl-PL" dirty="0" smtClean="0">
                <a:solidFill>
                  <a:schemeClr val="tx1"/>
                </a:solidFill>
              </a:rPr>
              <a:t>WSDZ </a:t>
            </a:r>
            <a:r>
              <a:rPr lang="pl-PL" dirty="0">
                <a:solidFill>
                  <a:schemeClr val="tx1"/>
                </a:solidFill>
              </a:rPr>
              <a:t>w szkole </a:t>
            </a:r>
            <a:r>
              <a:rPr lang="pl-PL" dirty="0" smtClean="0">
                <a:solidFill>
                  <a:schemeClr val="tx1"/>
                </a:solidFill>
              </a:rPr>
              <a:t>!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8839" y="1536192"/>
            <a:ext cx="4696496" cy="459028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l-PL" dirty="0"/>
              <a:t>„…Szkoła wspiera uczniów </a:t>
            </a: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w </a:t>
            </a:r>
            <a:r>
              <a:rPr lang="pl-PL" dirty="0"/>
              <a:t>dokonaniu oceny trafności wyboru zawodu, w podjęciu decyzji w zakresie dalszego kształcenia lub ewentualnego przekwalifikowania się i przygotowuje ucznia do odnalezienia się na rynku pracy</a:t>
            </a:r>
            <a:r>
              <a:rPr lang="pl-PL" dirty="0" smtClean="0"/>
              <a:t>…”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sz="2200" i="1" dirty="0"/>
              <a:t>Standardy kształcenia zawodowego – KOWEZiU </a:t>
            </a:r>
            <a:r>
              <a:rPr lang="pl-PL" sz="2200" i="1" dirty="0" smtClean="0"/>
              <a:t>  W-wa </a:t>
            </a:r>
            <a:r>
              <a:rPr lang="pl-PL" sz="2200" i="1" dirty="0"/>
              <a:t>2013r.</a:t>
            </a:r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639" y="1536192"/>
            <a:ext cx="5937161" cy="5006276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l-PL" dirty="0"/>
              <a:t>Stąd uczeń powinien </a:t>
            </a:r>
            <a:r>
              <a:rPr lang="pl-PL" dirty="0" smtClean="0"/>
              <a:t>znać: </a:t>
            </a:r>
            <a:endParaRPr lang="pl-PL" dirty="0"/>
          </a:p>
          <a:p>
            <a:r>
              <a:rPr lang="pl-PL" dirty="0"/>
              <a:t>własne zasoby (</a:t>
            </a:r>
            <a:r>
              <a:rPr lang="pl-PL" i="1" dirty="0"/>
              <a:t>słabe i mocne strony, </a:t>
            </a:r>
            <a:r>
              <a:rPr lang="pl-PL" i="1" dirty="0" smtClean="0"/>
              <a:t>zainteresowania, wartości</a:t>
            </a:r>
            <a:r>
              <a:rPr lang="pl-PL" i="1" dirty="0"/>
              <a:t>, postawy i </a:t>
            </a:r>
            <a:r>
              <a:rPr lang="pl-PL" i="1" dirty="0" smtClean="0"/>
              <a:t>oczekiwania, umiejętności, uzdolnienia itp..); </a:t>
            </a:r>
          </a:p>
          <a:p>
            <a:r>
              <a:rPr lang="pl-PL" i="1" dirty="0"/>
              <a:t>t</a:t>
            </a:r>
            <a:r>
              <a:rPr lang="pl-PL" i="1" dirty="0" smtClean="0"/>
              <a:t>rendy współczesnego rynku pracy;</a:t>
            </a:r>
          </a:p>
          <a:p>
            <a:r>
              <a:rPr lang="pl-PL" i="1" dirty="0"/>
              <a:t>r</a:t>
            </a:r>
            <a:r>
              <a:rPr lang="pl-PL" i="1" dirty="0" smtClean="0"/>
              <a:t>ynek pracy w oczach pracodawcy i pracownika</a:t>
            </a:r>
          </a:p>
          <a:p>
            <a:r>
              <a:rPr lang="pl-PL" i="1" dirty="0"/>
              <a:t>p</a:t>
            </a:r>
            <a:r>
              <a:rPr lang="pl-PL" i="1" dirty="0" smtClean="0"/>
              <a:t>owinien mieć dostęp do </a:t>
            </a:r>
            <a:r>
              <a:rPr lang="pl-PL" i="1" dirty="0"/>
              <a:t>informacji edukacyjnych </a:t>
            </a:r>
            <a:r>
              <a:rPr lang="pl-PL" i="1" dirty="0" smtClean="0"/>
              <a:t>             i </a:t>
            </a:r>
            <a:r>
              <a:rPr lang="pl-PL" i="1" dirty="0"/>
              <a:t>zawodowych właściwych dla danego poziomu kształcenia</a:t>
            </a:r>
            <a:r>
              <a:rPr lang="pl-PL" i="1" dirty="0" smtClean="0"/>
              <a:t>.</a:t>
            </a:r>
            <a:endParaRPr lang="pl-PL" i="1" dirty="0"/>
          </a:p>
          <a:p>
            <a:pPr marL="114300" indent="0">
              <a:buNone/>
            </a:pPr>
            <a:r>
              <a:rPr lang="pl-PL" b="1" i="1" dirty="0" smtClean="0"/>
              <a:t>Kompetencje personalno-społeczne: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 smtClean="0"/>
              <a:t>kognitywne</a:t>
            </a:r>
            <a:r>
              <a:rPr lang="pl-PL" i="1" dirty="0" smtClean="0"/>
              <a:t> np.: zdolności analityczne</a:t>
            </a:r>
            <a:r>
              <a:rPr lang="pl-PL" i="1" dirty="0"/>
              <a:t>, pomysłowość, myślenie </a:t>
            </a:r>
            <a:r>
              <a:rPr lang="pl-PL" i="1" dirty="0" smtClean="0"/>
              <a:t>krytyczne;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 smtClean="0"/>
              <a:t>interpersonalne</a:t>
            </a:r>
            <a:r>
              <a:rPr lang="pl-PL" i="1" dirty="0" smtClean="0"/>
              <a:t> np</a:t>
            </a:r>
            <a:r>
              <a:rPr lang="pl-PL" i="1" dirty="0"/>
              <a:t>.: w tym: </a:t>
            </a:r>
            <a:r>
              <a:rPr lang="pl-PL" i="1" dirty="0" smtClean="0"/>
              <a:t>komunikacyjne, </a:t>
            </a:r>
            <a:r>
              <a:rPr lang="pl-PL" i="1" dirty="0"/>
              <a:t>a także </a:t>
            </a:r>
            <a:r>
              <a:rPr lang="pl-PL" i="1" dirty="0" smtClean="0"/>
              <a:t> </a:t>
            </a:r>
            <a:r>
              <a:rPr lang="pl-PL" i="1" dirty="0"/>
              <a:t>pracy w </a:t>
            </a:r>
            <a:r>
              <a:rPr lang="pl-PL" i="1" dirty="0" smtClean="0"/>
              <a:t>zespołach;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/>
              <a:t>s</a:t>
            </a:r>
            <a:r>
              <a:rPr lang="pl-PL" b="1" i="1" dirty="0" smtClean="0"/>
              <a:t>amoorganizacyjne</a:t>
            </a:r>
            <a:r>
              <a:rPr lang="pl-PL" i="1" dirty="0" smtClean="0"/>
              <a:t> np.: </a:t>
            </a:r>
            <a:r>
              <a:rPr lang="pl-PL" i="1" dirty="0"/>
              <a:t>terminowa realizacja zadań, </a:t>
            </a:r>
            <a:r>
              <a:rPr lang="pl-PL" i="1" dirty="0" smtClean="0"/>
              <a:t>samodzielność </a:t>
            </a:r>
            <a:r>
              <a:rPr lang="pl-PL" i="1" dirty="0"/>
              <a:t>w decyzjach, odporność na stres, samoorganizacja pracy, elastyczne reagowanie na </a:t>
            </a:r>
            <a:r>
              <a:rPr lang="pl-PL" i="1" dirty="0" smtClean="0"/>
              <a:t>zmiany itp..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0030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0440" y="116632"/>
            <a:ext cx="3071639" cy="8250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 JULIAN" panose="02000000000000000000" pitchFamily="2" charset="0"/>
              </a:rPr>
              <a:t>Wyniki badań!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686864" y="244700"/>
            <a:ext cx="6079874" cy="5705716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Zidentyfikowany w badaniu typowy mechanizm zatrudniania absolwenta przedstawia się następująco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l-PL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Pracodawcy poszukują pracowników  o określonych  kwalifikacjach zawodowych, zgodnie ze swoimi potrzebami, kierunkiem działalności, wymogami prawnymi, itp.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tylko na tym etapie kwalifikacje zawodowe są decydujące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ostatecznym zatrudnieniu decydują jednak przede wszystkim wskazane w raporcie kompetencje „miękkie”</a:t>
            </a:r>
            <a:r>
              <a:rPr lang="pl-PL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tj.: </a:t>
            </a:r>
          </a:p>
          <a:p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kognitywne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interpersonalne</a:t>
            </a:r>
            <a:endParaRPr lang="pl-PL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samoorganizacyjne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8047" y="941632"/>
            <a:ext cx="3816424" cy="5530724"/>
          </a:xfrm>
          <a:solidFill>
            <a:srgbClr val="FFFFCC"/>
          </a:solidFill>
        </p:spPr>
        <p:txBody>
          <a:bodyPr>
            <a:normAutofit fontScale="85000" lnSpcReduction="10000"/>
          </a:bodyPr>
          <a:lstStyle/>
          <a:p>
            <a:r>
              <a:rPr lang="pl-PL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Analiza kwalifikacji                   i kompetencji kluczowych dla zwiększenia szans absolwentów na rynku pracy</a:t>
            </a:r>
            <a:endParaRPr lang="pl-PL" sz="3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100" b="1" dirty="0">
                <a:latin typeface="Arial" panose="020B0604020202020204" pitchFamily="34" charset="0"/>
                <a:cs typeface="Arial" panose="020B0604020202020204" pitchFamily="34" charset="0"/>
              </a:rPr>
              <a:t>RAPORT KOŃCOWY </a:t>
            </a: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/>
          </a:p>
          <a:p>
            <a:r>
              <a:rPr lang="pl-PL" sz="2800" dirty="0">
                <a:latin typeface="Comic Sans MS" panose="030F0702030302020204" pitchFamily="66" charset="0"/>
              </a:rPr>
              <a:t>Kompetencje, które będą w najbliższym czasie faworyzować uczestnika rynku pracy! Wskazanie na lata 2014-2020.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557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519" y="493578"/>
            <a:ext cx="8229600" cy="900112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3600" dirty="0" smtClean="0">
                <a:solidFill>
                  <a:schemeClr val="tx1"/>
                </a:solidFill>
              </a:rPr>
              <a:t>Podstawy </a:t>
            </a:r>
            <a:r>
              <a:rPr lang="pl-PL" sz="3600" dirty="0">
                <a:solidFill>
                  <a:schemeClr val="tx1"/>
                </a:solidFill>
              </a:rPr>
              <a:t>prawne - </a:t>
            </a:r>
            <a:r>
              <a:rPr lang="pl-PL" sz="2800" dirty="0">
                <a:solidFill>
                  <a:schemeClr val="tx1"/>
                </a:solidFill>
              </a:rPr>
              <a:t>wybrane regulacje prawne dot. doradztwa edukacyjno-zawodowego </a:t>
            </a:r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7219" y="1773485"/>
            <a:ext cx="7696200" cy="31591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u="sng" dirty="0"/>
              <a:t>Ustawa z dnia 7 września 1991 r. o systemie oświaty (tekst jednolity: Dz. U. z 1996 r.,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dirty="0"/>
              <a:t>  </a:t>
            </a:r>
            <a:r>
              <a:rPr lang="pl-PL" sz="2000" b="1" u="sng" dirty="0"/>
              <a:t>Nr 67, poz. 329 ze zm.)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dirty="0"/>
              <a:t>  Art. 1. System oświaty zapewnia szczególności: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dirty="0"/>
              <a:t>        14) </a:t>
            </a:r>
            <a:r>
              <a:rPr lang="pl-PL" sz="2000" b="1" u="sng" dirty="0"/>
              <a:t>przygotowywanie uczniów do wyboru</a:t>
            </a:r>
            <a:r>
              <a:rPr lang="pl-PL" sz="2000" b="1" dirty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dirty="0"/>
              <a:t>            </a:t>
            </a:r>
            <a:r>
              <a:rPr lang="pl-PL" sz="2000" b="1" u="sng" dirty="0"/>
              <a:t>zawodu i kierunku kształcenia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b="1" dirty="0"/>
              <a:t>                        [ ... ]</a:t>
            </a:r>
          </a:p>
          <a:p>
            <a:pPr>
              <a:lnSpc>
                <a:spcPct val="80000"/>
              </a:lnSpc>
              <a:buNone/>
            </a:pPr>
            <a:r>
              <a:rPr lang="pl-PL" sz="2000" dirty="0"/>
              <a:t>Art. 71.1. Minister właściwy do spraw oświaty i wychowania określa,             w drodze rozporządzenia:</a:t>
            </a:r>
            <a:br>
              <a:rPr lang="pl-PL" sz="2000" dirty="0"/>
            </a:br>
            <a:r>
              <a:rPr lang="pl-PL" sz="2000" dirty="0"/>
              <a:t>                    [ ... ]</a:t>
            </a:r>
          </a:p>
          <a:p>
            <a:pPr algn="just" eaLnBrk="1" hangingPunct="1">
              <a:lnSpc>
                <a:spcPct val="8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03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/>
              <a:t>Barometr zawodów 2016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1864" y="482600"/>
            <a:ext cx="6984776" cy="568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Comic Sans MS" panose="030F0702030302020204" pitchFamily="66" charset="0"/>
              </a:rPr>
              <a:t>Przyczyny deficytu pracowników na rynku pracy: 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a. </a:t>
            </a:r>
            <a:r>
              <a:rPr lang="pl-PL" dirty="0">
                <a:latin typeface="Comic Sans MS" panose="030F0702030302020204" pitchFamily="66" charset="0"/>
              </a:rPr>
              <a:t>B</a:t>
            </a:r>
            <a:r>
              <a:rPr lang="pl-PL" dirty="0" smtClean="0">
                <a:latin typeface="Comic Sans MS" panose="030F0702030302020204" pitchFamily="66" charset="0"/>
              </a:rPr>
              <a:t>rak </a:t>
            </a:r>
            <a:r>
              <a:rPr lang="pl-PL" dirty="0">
                <a:latin typeface="Comic Sans MS" panose="030F0702030302020204" pitchFamily="66" charset="0"/>
              </a:rPr>
              <a:t>kandydatów do pracy w </a:t>
            </a:r>
            <a:r>
              <a:rPr lang="pl-PL" dirty="0" smtClean="0">
                <a:latin typeface="Comic Sans MS" panose="030F0702030302020204" pitchFamily="66" charset="0"/>
              </a:rPr>
              <a:t>zawodzie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latin typeface="Comic Sans MS" panose="030F0702030302020204" pitchFamily="66" charset="0"/>
              </a:rPr>
              <a:t>b. </a:t>
            </a:r>
            <a:r>
              <a:rPr lang="pl-PL" dirty="0">
                <a:latin typeface="Comic Sans MS" panose="030F0702030302020204" pitchFamily="66" charset="0"/>
              </a:rPr>
              <a:t>P</a:t>
            </a:r>
            <a:r>
              <a:rPr lang="pl-PL" dirty="0" smtClean="0">
                <a:latin typeface="Comic Sans MS" panose="030F0702030302020204" pitchFamily="66" charset="0"/>
              </a:rPr>
              <a:t>racownicy </a:t>
            </a:r>
            <a:r>
              <a:rPr lang="pl-PL" dirty="0">
                <a:latin typeface="Comic Sans MS" panose="030F0702030302020204" pitchFamily="66" charset="0"/>
              </a:rPr>
              <a:t>nie spełniają wymagań </a:t>
            </a:r>
            <a:r>
              <a:rPr lang="pl-PL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pracodawców: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dirty="0">
                <a:latin typeface="Comic Sans MS" panose="030F0702030302020204" pitchFamily="66" charset="0"/>
              </a:rPr>
              <a:t>brak aktualnych kwalifikacji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dirty="0">
                <a:latin typeface="Comic Sans MS" panose="030F0702030302020204" pitchFamily="66" charset="0"/>
              </a:rPr>
              <a:t>brak doświadczenia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b="1" u="sng" dirty="0" smtClean="0">
                <a:latin typeface="Comic Sans MS" panose="030F0702030302020204" pitchFamily="66" charset="0"/>
              </a:rPr>
              <a:t>brak </a:t>
            </a:r>
            <a:r>
              <a:rPr lang="pl-PL" b="1" u="sng" dirty="0">
                <a:latin typeface="Comic Sans MS" panose="030F0702030302020204" pitchFamily="66" charset="0"/>
              </a:rPr>
              <a:t>kompetencji </a:t>
            </a:r>
            <a:r>
              <a:rPr lang="pl-PL" b="1" u="sng" dirty="0" smtClean="0">
                <a:latin typeface="Comic Sans MS" panose="030F0702030302020204" pitchFamily="66" charset="0"/>
              </a:rPr>
              <a:t>miękkich.</a:t>
            </a:r>
          </a:p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c. Kandydaci nie są zainteresowani pracą na warunkach oferowanych przez </a:t>
            </a:r>
            <a:r>
              <a:rPr lang="pl-PL" dirty="0" smtClean="0">
                <a:latin typeface="Comic Sans MS" panose="030F0702030302020204" pitchFamily="66" charset="0"/>
              </a:rPr>
              <a:t>pracodawcę.</a:t>
            </a:r>
          </a:p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www.barometrzawodow.pl.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b="1" dirty="0"/>
              <a:t>Raport podsumowujący badanie w Polsce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Metodologię badania wypracowali Szwedzi </a:t>
            </a:r>
            <a:r>
              <a:rPr lang="pl-PL" dirty="0" smtClean="0"/>
              <a:t>     w </a:t>
            </a:r>
            <a:r>
              <a:rPr lang="pl-PL" dirty="0"/>
              <a:t>latach dziewięćdziesiątych dwudziestego </a:t>
            </a:r>
            <a:r>
              <a:rPr lang="pl-PL" dirty="0" smtClean="0"/>
              <a:t>wieku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7608" y="1"/>
            <a:ext cx="7632848" cy="7998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 JULIAN" panose="02000000000000000000" pitchFamily="2" charset="0"/>
              </a:rPr>
              <a:t>KOMPETENCJE PRZYSZŁOŚCI W POLSCE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4" y="908720"/>
            <a:ext cx="921702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dirty="0">
                <a:solidFill>
                  <a:schemeClr val="tx1"/>
                </a:solidFill>
                <a:latin typeface="Georgia" panose="02040502050405020303" pitchFamily="18" charset="0"/>
              </a:rPr>
              <a:t>Co to jest WSDZ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0" y="1428751"/>
            <a:ext cx="7918450" cy="5000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b="1" dirty="0"/>
              <a:t>Jest to ogół działań podejmowanych przez szkołę w celu przygotowania uczniów do wyboru zawodu, poziomu          </a:t>
            </a:r>
            <a:r>
              <a:rPr lang="pl-PL" sz="2400" b="1" dirty="0" smtClean="0"/>
              <a:t>          </a:t>
            </a:r>
            <a:r>
              <a:rPr lang="pl-PL" sz="2400" b="1" dirty="0"/>
              <a:t>i kierunku kształcenia oraz aktywnego wejścia na rynek pracy. System powinien określać: role i zadania nauczycieli w ramach rocznego planu działań, czas i miejsce realizacji zadań, oczekiwane efekty, metody pracy.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dirty="0">
                <a:latin typeface="Georgia" panose="02040502050405020303" pitchFamily="18" charset="0"/>
              </a:rPr>
              <a:t>                                                          </a:t>
            </a:r>
            <a:r>
              <a:rPr lang="pl-PL" sz="1400" dirty="0">
                <a:latin typeface="Georgia" panose="02040502050405020303" pitchFamily="18" charset="0"/>
              </a:rPr>
              <a:t>(oprac.  A. Łukaszewicz)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1400" dirty="0" smtClean="0"/>
          </a:p>
          <a:p>
            <a:pPr lvl="0">
              <a:lnSpc>
                <a:spcPct val="90000"/>
              </a:lnSpc>
              <a:buClr>
                <a:srgbClr val="9E8E5C"/>
              </a:buClr>
              <a:buNone/>
            </a:pPr>
            <a:r>
              <a:rPr lang="pl-PL" sz="2400" b="1" dirty="0">
                <a:solidFill>
                  <a:prstClr val="black"/>
                </a:solidFill>
              </a:rPr>
              <a:t>Jest to ogół działań szkoły w zakresie przygotowania młodzieży/słuchaczy do efektywnego zaistnienia                 </a:t>
            </a:r>
            <a:r>
              <a:rPr lang="pl-PL" sz="2400" b="1" dirty="0" smtClean="0">
                <a:solidFill>
                  <a:prstClr val="black"/>
                </a:solidFill>
              </a:rPr>
              <a:t>           </a:t>
            </a:r>
            <a:r>
              <a:rPr lang="pl-PL" sz="2400" b="1" dirty="0">
                <a:solidFill>
                  <a:prstClr val="black"/>
                </a:solidFill>
              </a:rPr>
              <a:t>i poruszania się po rynku edukacyjnym i rynku pracy. System powinien określać: role i zadania w ramach rocznego planu działań, czas i miejsce realizacji zadań, oczekiwane efekty i metody pracy.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/>
              <a:t> Działania te powinny mieć miejsce przez cały okres pobytu </a:t>
            </a:r>
            <a:r>
              <a:rPr lang="pl-PL" sz="2000" dirty="0" smtClean="0"/>
              <a:t>ucznia/słuchacza             </a:t>
            </a:r>
            <a:r>
              <a:rPr lang="pl-PL" sz="2000" dirty="0"/>
              <a:t>w szkole. Od I do III klasy, zależnie od poziomu i typu szkoły. </a:t>
            </a:r>
          </a:p>
          <a:p>
            <a:pPr eaLnBrk="1" hangingPunct="1">
              <a:lnSpc>
                <a:spcPct val="80000"/>
              </a:lnSpc>
            </a:pPr>
            <a:endParaRPr lang="pl-PL" sz="2000" dirty="0"/>
          </a:p>
          <a:p>
            <a:pPr eaLnBrk="1" hangingPunct="1">
              <a:lnSpc>
                <a:spcPct val="9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560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 smtClean="0">
                <a:latin typeface="+mj-lt"/>
              </a:rPr>
              <a:t>Przed wprowadzeniem WSDZ w szkole!</a:t>
            </a:r>
            <a:endParaRPr lang="pl-PL" sz="3200" dirty="0">
              <a:latin typeface="+mj-lt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l-PL" sz="2800" dirty="0"/>
              <a:t>Jakich działań w zakresie </a:t>
            </a:r>
            <a:r>
              <a:rPr lang="pl-PL" sz="2800" dirty="0" smtClean="0"/>
              <a:t>doradztwa </a:t>
            </a:r>
            <a:r>
              <a:rPr lang="pl-PL" sz="2800" dirty="0"/>
              <a:t>zawodowego oczekują od szkoły: </a:t>
            </a:r>
          </a:p>
          <a:p>
            <a:pPr>
              <a:spcBef>
                <a:spcPts val="700"/>
              </a:spcBef>
            </a:pPr>
            <a:r>
              <a:rPr lang="pl-PL" sz="2800" dirty="0"/>
              <a:t>1 grupa: młodzież</a:t>
            </a:r>
          </a:p>
          <a:p>
            <a:pPr>
              <a:spcBef>
                <a:spcPts val="700"/>
              </a:spcBef>
            </a:pPr>
            <a:r>
              <a:rPr lang="pl-PL" sz="2800" dirty="0"/>
              <a:t>2 grupa: rodzice</a:t>
            </a:r>
          </a:p>
          <a:p>
            <a:pPr>
              <a:spcBef>
                <a:spcPts val="700"/>
              </a:spcBef>
            </a:pPr>
            <a:r>
              <a:rPr lang="pl-PL" sz="2800" dirty="0"/>
              <a:t>3 grupa: nauczyciele</a:t>
            </a:r>
          </a:p>
          <a:p>
            <a:pPr>
              <a:spcBef>
                <a:spcPts val="700"/>
              </a:spcBef>
            </a:pPr>
            <a:r>
              <a:rPr lang="pl-PL" sz="2800" dirty="0"/>
              <a:t>4 grupa: jakie działania z doradztwa edukacyjno- zawodowego są prowadzone w szkole dzisiaj? </a:t>
            </a:r>
          </a:p>
        </p:txBody>
      </p:sp>
    </p:spTree>
    <p:extLst>
      <p:ext uri="{BB962C8B-B14F-4D97-AF65-F5344CB8AC3E}">
        <p14:creationId xmlns:p14="http://schemas.microsoft.com/office/powerpoint/2010/main" val="3104393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l-PL" sz="3200" dirty="0">
                <a:latin typeface="+mj-lt"/>
                <a:cs typeface="Arial" panose="020B0604020202020204" pitchFamily="34" charset="0"/>
              </a:rPr>
              <a:t>Oczekiwania młodzieży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0761" y="1285877"/>
            <a:ext cx="10470524" cy="52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endParaRPr lang="pl-PL" sz="2400" b="1" u="sng" dirty="0" smtClean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pl-PL" dirty="0" smtClean="0">
                <a:cs typeface="Arial" panose="020B0604020202020204" pitchFamily="34" charset="0"/>
              </a:rPr>
              <a:t>Diagnoza zapotrzebowania na działania z zakresu doradztwa edukacyjno-zawodowego w szkole;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pl-PL" dirty="0" smtClean="0">
                <a:cs typeface="Arial" panose="020B0604020202020204" pitchFamily="34" charset="0"/>
              </a:rPr>
              <a:t>Zajęcia służące uświadomieniu uczniów o konieczności planowania rozwoju i kariery zawodowej;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pl-PL" dirty="0">
                <a:cs typeface="Arial" panose="020B0604020202020204" pitchFamily="34" charset="0"/>
              </a:rPr>
              <a:t>Zajęcia </a:t>
            </a:r>
            <a:r>
              <a:rPr lang="pl-PL" dirty="0" smtClean="0">
                <a:cs typeface="Arial" panose="020B0604020202020204" pitchFamily="34" charset="0"/>
              </a:rPr>
              <a:t>warsztatowe służące określeniu własnych zasobów wyznaczających rozwój i karierę zawodową;</a:t>
            </a:r>
            <a:endParaRPr lang="pl-PL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l-PL" dirty="0">
                <a:cs typeface="Arial" panose="020B0604020202020204" pitchFamily="34" charset="0"/>
              </a:rPr>
              <a:t>Zajęcia </a:t>
            </a:r>
            <a:r>
              <a:rPr lang="pl-PL" dirty="0" smtClean="0">
                <a:cs typeface="Arial" panose="020B0604020202020204" pitchFamily="34" charset="0"/>
              </a:rPr>
              <a:t>warsztatowe doskonalące umiejętności w zakresie komunikacji interpersonalnej                  i współdziałania;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l-PL" dirty="0" smtClean="0">
                <a:cs typeface="Arial" panose="020B0604020202020204" pitchFamily="34" charset="0"/>
              </a:rPr>
              <a:t>Zajęcia warsztatowe służące rozwijaniu i doskonaleniu umiejętności autoprezentacji;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l-PL" dirty="0" smtClean="0">
                <a:cs typeface="Arial" panose="020B0604020202020204" pitchFamily="34" charset="0"/>
              </a:rPr>
              <a:t>Tworzenie multimedialnych centów informacji z dostępem do Internetu;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l-PL" dirty="0" smtClean="0">
                <a:cs typeface="Arial" panose="020B0604020202020204" pitchFamily="34" charset="0"/>
              </a:rPr>
              <a:t>Spotkania z przedstawicielami lokalnych firm i stowarzyszeń pracodawców (praktyki zawodowe, oczekiwania pracodawców, możliwości zatrudnienia);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l-PL" dirty="0" smtClean="0">
                <a:cs typeface="Arial" panose="020B0604020202020204" pitchFamily="34" charset="0"/>
              </a:rPr>
              <a:t>Tworzenie bazy danych o lokalnych firmach i pracodawcach w branży, w której szkoła kształci;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 smtClean="0">
                <a:cs typeface="Arial" panose="020B0604020202020204" pitchFamily="34" charset="0"/>
              </a:rPr>
              <a:t>Wycieczki studyjne do </a:t>
            </a:r>
            <a:r>
              <a:rPr lang="pl-PL" dirty="0">
                <a:cs typeface="Arial" panose="020B0604020202020204" pitchFamily="34" charset="0"/>
              </a:rPr>
              <a:t>zakładów </a:t>
            </a:r>
            <a:r>
              <a:rPr lang="pl-PL" dirty="0" smtClean="0">
                <a:cs typeface="Arial" panose="020B0604020202020204" pitchFamily="34" charset="0"/>
              </a:rPr>
              <a:t>pracy;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 smtClean="0">
                <a:cs typeface="Arial" panose="020B0604020202020204" pitchFamily="34" charset="0"/>
              </a:rPr>
              <a:t>Spotkania z absolwentami szkoły, którzy odnieśli sukces na rynku pracy itp..</a:t>
            </a:r>
            <a:endParaRPr lang="pl-PL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endParaRPr lang="pl-PL" sz="2400" dirty="0"/>
          </a:p>
          <a:p>
            <a:pPr>
              <a:spcBef>
                <a:spcPts val="6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6470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>
                <a:solidFill>
                  <a:srgbClr val="629DD1">
                    <a:lumMod val="75000"/>
                  </a:srgbClr>
                </a:solidFill>
                <a:latin typeface="Cambria"/>
              </a:rPr>
              <a:t>Oczekiwania </a:t>
            </a:r>
            <a:r>
              <a:rPr lang="pl-PL" sz="3200" dirty="0" smtClean="0">
                <a:solidFill>
                  <a:srgbClr val="629DD1">
                    <a:lumMod val="75000"/>
                  </a:srgbClr>
                </a:solidFill>
                <a:latin typeface="Cambria"/>
              </a:rPr>
              <a:t>rodziców</a:t>
            </a:r>
            <a:endParaRPr lang="pl-PL" sz="3200" dirty="0">
              <a:solidFill>
                <a:srgbClr val="629DD1">
                  <a:lumMod val="75000"/>
                </a:srgbClr>
              </a:solidFill>
              <a:latin typeface="Cambria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91673" y="1600201"/>
            <a:ext cx="10238704" cy="48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endParaRPr lang="pl-PL" sz="2400" b="1" u="sng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umożliwienie indywidualnej rozmowy z doradcą zawodowym na terenie szkoły albo wskazywanie gdzie z takich porad można skorzystać;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organizacji spotkań </a:t>
            </a:r>
            <a:r>
              <a:rPr lang="pl-PL" sz="2400" dirty="0"/>
              <a:t>z przedstawicielami lokalnych </a:t>
            </a:r>
            <a:r>
              <a:rPr lang="pl-PL" sz="2400" dirty="0" smtClean="0"/>
              <a:t>firm i </a:t>
            </a:r>
            <a:r>
              <a:rPr lang="pl-PL" sz="2400" dirty="0"/>
              <a:t>stowarzyszeń pracodawców (praktyki zawodowe, oczekiwania pracodawców, możliwości zatrudnienia);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organizowania dni uczniowskiej przedsiębiorczości;</a:t>
            </a:r>
            <a:endParaRPr lang="pl-PL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stworzenia </a:t>
            </a:r>
            <a:r>
              <a:rPr lang="pl-PL" sz="2400" dirty="0"/>
              <a:t>multimedialnych centów </a:t>
            </a:r>
            <a:r>
              <a:rPr lang="pl-PL" sz="2400" dirty="0" smtClean="0"/>
              <a:t>informacji;</a:t>
            </a:r>
            <a:endParaRPr lang="pl-PL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stworzenie </a:t>
            </a:r>
            <a:r>
              <a:rPr lang="pl-PL" sz="2400" dirty="0"/>
              <a:t>bazy danych o lokalnych firmach i pracodawcach w </a:t>
            </a:r>
            <a:r>
              <a:rPr lang="pl-PL" sz="2400" dirty="0" smtClean="0"/>
              <a:t>branży;</a:t>
            </a:r>
            <a:endParaRPr lang="pl-PL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spotkań i zajęć </a:t>
            </a:r>
            <a:r>
              <a:rPr lang="pl-PL" sz="2400" dirty="0"/>
              <a:t>dla młodzieży z doradztwa edukacyjno- </a:t>
            </a:r>
            <a:r>
              <a:rPr lang="pl-PL" sz="2400" dirty="0" smtClean="0"/>
              <a:t>zawodowego</a:t>
            </a:r>
            <a:r>
              <a:rPr lang="pl-PL" sz="2400" dirty="0"/>
              <a:t>.</a:t>
            </a:r>
          </a:p>
          <a:p>
            <a:pPr marL="0" indent="0">
              <a:spcBef>
                <a:spcPts val="6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3787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>
                <a:solidFill>
                  <a:srgbClr val="629DD1">
                    <a:lumMod val="75000"/>
                  </a:srgbClr>
                </a:solidFill>
                <a:latin typeface="Cambria"/>
              </a:rPr>
              <a:t>Oczekiwania </a:t>
            </a:r>
            <a:r>
              <a:rPr lang="pl-PL" sz="3200" dirty="0" smtClean="0">
                <a:solidFill>
                  <a:srgbClr val="629DD1">
                    <a:lumMod val="75000"/>
                  </a:srgbClr>
                </a:solidFill>
                <a:latin typeface="Cambria"/>
              </a:rPr>
              <a:t>nauczycieli</a:t>
            </a:r>
            <a:endParaRPr lang="pl-PL" sz="3200" dirty="0">
              <a:solidFill>
                <a:srgbClr val="629DD1">
                  <a:lumMod val="75000"/>
                </a:srgbClr>
              </a:solidFill>
              <a:latin typeface="Cambria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3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2400" b="1" dirty="0" smtClean="0"/>
              <a:t>   </a:t>
            </a:r>
            <a:r>
              <a:rPr lang="pl-PL" sz="2400" dirty="0" smtClean="0"/>
              <a:t>- </a:t>
            </a:r>
            <a:r>
              <a:rPr lang="pl-PL" sz="2000" dirty="0" smtClean="0"/>
              <a:t>etatu </a:t>
            </a:r>
            <a:r>
              <a:rPr lang="pl-PL" sz="2000" dirty="0"/>
              <a:t>szkolnego doradcy </a:t>
            </a:r>
            <a:r>
              <a:rPr lang="pl-PL" sz="2000" dirty="0" smtClean="0"/>
              <a:t>zawodowego;</a:t>
            </a:r>
            <a:endParaRPr lang="pl-PL" sz="2000" dirty="0"/>
          </a:p>
          <a:p>
            <a:pPr>
              <a:spcBef>
                <a:spcPts val="600"/>
              </a:spcBef>
            </a:pPr>
            <a:r>
              <a:rPr lang="pl-PL" sz="2000" dirty="0" smtClean="0"/>
              <a:t>   - </a:t>
            </a:r>
            <a:r>
              <a:rPr lang="pl-PL" sz="2000" dirty="0"/>
              <a:t>zrozumienia i wsparcia Dyrekcji </a:t>
            </a:r>
            <a:r>
              <a:rPr lang="pl-PL" sz="2000" dirty="0" smtClean="0"/>
              <a:t>w zakresie realizacji działań             w ramach WSDZ,</a:t>
            </a:r>
            <a:endParaRPr lang="pl-PL" sz="2000" dirty="0"/>
          </a:p>
          <a:p>
            <a:pPr>
              <a:spcBef>
                <a:spcPts val="600"/>
              </a:spcBef>
            </a:pPr>
            <a:r>
              <a:rPr lang="pl-PL" sz="2000" dirty="0"/>
              <a:t>  - współpracy Rady Pedagogicznej, rodziców, </a:t>
            </a:r>
            <a:r>
              <a:rPr lang="pl-PL" sz="2000" dirty="0" smtClean="0"/>
              <a:t>władz </a:t>
            </a:r>
            <a:r>
              <a:rPr lang="pl-PL" sz="2000" dirty="0"/>
              <a:t>i </a:t>
            </a:r>
            <a:r>
              <a:rPr lang="pl-PL" sz="2000" dirty="0" smtClean="0"/>
              <a:t>innych podmiotów świadczących usługi z poradnictwa zawodowego,</a:t>
            </a:r>
            <a:endParaRPr lang="pl-PL" sz="2000" dirty="0"/>
          </a:p>
          <a:p>
            <a:pPr>
              <a:spcBef>
                <a:spcPts val="600"/>
              </a:spcBef>
            </a:pPr>
            <a:r>
              <a:rPr lang="pl-PL" sz="2000" dirty="0"/>
              <a:t>  - odpowiedniego stanowiska wyposażonego w bazę informacyjną,</a:t>
            </a:r>
          </a:p>
          <a:p>
            <a:pPr>
              <a:spcBef>
                <a:spcPts val="600"/>
              </a:spcBef>
            </a:pPr>
            <a:r>
              <a:rPr lang="pl-PL" sz="2000" dirty="0"/>
              <a:t>  - współpracy w zakresie doradztwa edukacyjno-zawodowego </a:t>
            </a:r>
            <a:r>
              <a:rPr lang="pl-PL" sz="2000" dirty="0" smtClean="0"/>
              <a:t>              z </a:t>
            </a:r>
            <a:r>
              <a:rPr lang="pl-PL" sz="2000" dirty="0"/>
              <a:t>instytucjami </a:t>
            </a:r>
            <a:r>
              <a:rPr lang="pl-PL" sz="2000" dirty="0" smtClean="0"/>
              <a:t>typu PP-P i innymi  świadczącymi usługi w zakresie doradztwa edukacyjno-zawodowego na szczeblu lokalnym,</a:t>
            </a:r>
          </a:p>
          <a:p>
            <a:pPr>
              <a:spcBef>
                <a:spcPts val="600"/>
              </a:spcBef>
            </a:pPr>
            <a:r>
              <a:rPr lang="pl-PL" sz="2000" dirty="0" smtClean="0"/>
              <a:t> -  wyznaczenia koordynatora WSDZ lub działań z doradztwa zawodowego w szkole</a:t>
            </a:r>
            <a:endParaRPr lang="pl-PL" sz="2000" dirty="0"/>
          </a:p>
          <a:p>
            <a:pPr>
              <a:spcBef>
                <a:spcPts val="6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1129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981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2800" dirty="0">
                <a:solidFill>
                  <a:srgbClr val="629DD1">
                    <a:lumMod val="75000"/>
                  </a:srgbClr>
                </a:solidFill>
                <a:latin typeface="Cambria"/>
              </a:rPr>
              <a:t>Możliwe wyniki pracy w grupach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81819" y="1004552"/>
            <a:ext cx="9799607" cy="55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pl-PL" sz="2400" b="1" u="sng" dirty="0">
                <a:latin typeface="Calibri"/>
              </a:rPr>
              <a:t>Jakie działania z doradztwa edukacyjno-zawodowego są prowadzone </a:t>
            </a:r>
            <a:r>
              <a:rPr lang="pl-PL" sz="2400" b="1" u="sng" dirty="0" smtClean="0">
                <a:latin typeface="Calibri"/>
              </a:rPr>
              <a:t>           w </a:t>
            </a:r>
            <a:r>
              <a:rPr lang="pl-PL" sz="2400" b="1" u="sng" dirty="0">
                <a:latin typeface="Calibri"/>
              </a:rPr>
              <a:t>szkole dzisiaj</a:t>
            </a:r>
            <a:r>
              <a:rPr lang="pl-PL" sz="2400" b="1" u="sng" dirty="0" smtClean="0">
                <a:latin typeface="Calibri"/>
              </a:rPr>
              <a:t>?</a:t>
            </a:r>
          </a:p>
          <a:p>
            <a:pPr marL="0" indent="0"/>
            <a:r>
              <a:rPr lang="pl-PL" sz="2400" b="1" dirty="0">
                <a:latin typeface="Calibri"/>
              </a:rPr>
              <a:t>  </a:t>
            </a:r>
            <a:r>
              <a:rPr lang="pl-PL" sz="2000" dirty="0" smtClean="0">
                <a:latin typeface="Calibri"/>
              </a:rPr>
              <a:t>- realizacja treści programowych w ramach nauczanych przedmiotów ( PDG,  KPS),</a:t>
            </a:r>
            <a:endParaRPr lang="pl-PL" sz="2000" dirty="0">
              <a:latin typeface="Calibri"/>
            </a:endParaRPr>
          </a:p>
          <a:p>
            <a:r>
              <a:rPr lang="pl-PL" sz="2400" dirty="0">
                <a:latin typeface="Calibri"/>
              </a:rPr>
              <a:t>  - </a:t>
            </a:r>
            <a:r>
              <a:rPr lang="pl-PL" sz="2000" dirty="0">
                <a:latin typeface="Calibri"/>
              </a:rPr>
              <a:t>spotkania w klasach z doradcą </a:t>
            </a:r>
            <a:r>
              <a:rPr lang="pl-PL" sz="2000" dirty="0" smtClean="0">
                <a:latin typeface="Calibri"/>
              </a:rPr>
              <a:t>zawodowym PUP, WUP, CRT, </a:t>
            </a:r>
            <a:r>
              <a:rPr lang="pl-PL" sz="2000" dirty="0" err="1" smtClean="0">
                <a:latin typeface="Calibri"/>
              </a:rPr>
              <a:t>SzOK</a:t>
            </a:r>
            <a:r>
              <a:rPr lang="pl-PL" sz="2000" dirty="0" smtClean="0">
                <a:latin typeface="Calibri"/>
              </a:rPr>
              <a:t>, P-PP itp..</a:t>
            </a:r>
            <a:endParaRPr lang="pl-PL" sz="2000" dirty="0">
              <a:latin typeface="Calibri"/>
            </a:endParaRPr>
          </a:p>
          <a:p>
            <a:r>
              <a:rPr lang="pl-PL" sz="2000" dirty="0">
                <a:latin typeface="Calibri"/>
              </a:rPr>
              <a:t>  - kierowanie na porady indywidualne do doradcy zawodowego,</a:t>
            </a:r>
          </a:p>
          <a:p>
            <a:r>
              <a:rPr lang="pl-PL" sz="2000" dirty="0">
                <a:latin typeface="Calibri"/>
              </a:rPr>
              <a:t>  - kierowanie na badania i konsultacje z Poradnią Psychologiczno-Pedagogiczną</a:t>
            </a:r>
            <a:r>
              <a:rPr lang="pl-PL" sz="2000" dirty="0" smtClean="0">
                <a:latin typeface="Calibri"/>
              </a:rPr>
              <a:t>,</a:t>
            </a:r>
          </a:p>
          <a:p>
            <a:r>
              <a:rPr lang="pl-PL" sz="2000" dirty="0" smtClean="0">
                <a:latin typeface="Calibri"/>
              </a:rPr>
              <a:t>  - promowanie w środowisku lokalnym branży, zawodów, w których kształci szkoła (targi  </a:t>
            </a:r>
          </a:p>
          <a:p>
            <a:r>
              <a:rPr lang="pl-PL" sz="2000" dirty="0">
                <a:latin typeface="Calibri"/>
              </a:rPr>
              <a:t> </a:t>
            </a:r>
            <a:r>
              <a:rPr lang="pl-PL" sz="2000" dirty="0" smtClean="0">
                <a:latin typeface="Calibri"/>
              </a:rPr>
              <a:t>   edukacyjne, drzwi otwarte itp.),</a:t>
            </a:r>
            <a:endParaRPr lang="pl-PL" sz="2000" dirty="0">
              <a:latin typeface="Calibri"/>
            </a:endParaRPr>
          </a:p>
          <a:p>
            <a:r>
              <a:rPr lang="pl-PL" sz="2000" dirty="0">
                <a:latin typeface="Calibri"/>
              </a:rPr>
              <a:t>  - </a:t>
            </a:r>
            <a:r>
              <a:rPr lang="pl-PL" sz="2000" dirty="0" smtClean="0">
                <a:latin typeface="Calibri"/>
              </a:rPr>
              <a:t>udział </a:t>
            </a:r>
            <a:r>
              <a:rPr lang="pl-PL" sz="2000" dirty="0">
                <a:latin typeface="Calibri"/>
              </a:rPr>
              <a:t>w </a:t>
            </a:r>
            <a:r>
              <a:rPr lang="pl-PL" sz="2000" dirty="0" smtClean="0">
                <a:latin typeface="Calibri"/>
              </a:rPr>
              <a:t>targach pracy,</a:t>
            </a:r>
            <a:endParaRPr lang="pl-PL" sz="2000" dirty="0">
              <a:latin typeface="Calibri"/>
            </a:endParaRPr>
          </a:p>
          <a:p>
            <a:r>
              <a:rPr lang="pl-PL" sz="2000" dirty="0">
                <a:latin typeface="Calibri"/>
              </a:rPr>
              <a:t>  - </a:t>
            </a:r>
            <a:r>
              <a:rPr lang="pl-PL" sz="2000" dirty="0" smtClean="0">
                <a:latin typeface="Calibri"/>
              </a:rPr>
              <a:t>prowadzenie kształcenia zawodowego we współpracy z lokalnymi pracodawcami,</a:t>
            </a:r>
            <a:endParaRPr lang="pl-PL" sz="2000" dirty="0">
              <a:latin typeface="Calibri"/>
            </a:endParaRPr>
          </a:p>
          <a:p>
            <a:r>
              <a:rPr lang="pl-PL" sz="2000" dirty="0">
                <a:latin typeface="Calibri"/>
              </a:rPr>
              <a:t>  - prowadzenie zajęć z doradztwa </a:t>
            </a:r>
            <a:r>
              <a:rPr lang="pl-PL" sz="2000" dirty="0" smtClean="0">
                <a:latin typeface="Calibri"/>
              </a:rPr>
              <a:t>edukacyjno-zawodowego przez…,</a:t>
            </a:r>
          </a:p>
          <a:p>
            <a:r>
              <a:rPr lang="pl-PL" sz="2000" dirty="0">
                <a:latin typeface="Calibri"/>
              </a:rPr>
              <a:t> </a:t>
            </a:r>
            <a:r>
              <a:rPr lang="pl-PL" sz="2000" dirty="0" smtClean="0">
                <a:latin typeface="Calibri"/>
              </a:rPr>
              <a:t> - spotkania z pracodawcami, wyjazdy studyjne do pracodawców</a:t>
            </a:r>
            <a:r>
              <a:rPr lang="pl-PL" sz="2400" dirty="0" smtClean="0">
                <a:latin typeface="Calibri"/>
              </a:rPr>
              <a:t>,</a:t>
            </a:r>
          </a:p>
          <a:p>
            <a:r>
              <a:rPr lang="pl-PL" sz="2400" dirty="0" smtClean="0">
                <a:latin typeface="Calibri"/>
              </a:rPr>
              <a:t> </a:t>
            </a:r>
            <a:r>
              <a:rPr lang="pl-PL" sz="2000" dirty="0" smtClean="0">
                <a:latin typeface="Calibri"/>
              </a:rPr>
              <a:t>- spotkania z absolwentami szkoły, którzy osiągnęli sukces (promowanie dobrych wzorców).</a:t>
            </a:r>
          </a:p>
          <a:p>
            <a:r>
              <a:rPr lang="pl-PL" sz="2000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72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35188" y="473076"/>
            <a:ext cx="68707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>
                <a:latin typeface="+mj-lt"/>
              </a:rPr>
              <a:t>Istota WSDZ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09800" y="1196976"/>
            <a:ext cx="7696200" cy="54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pl-PL" sz="2800" dirty="0">
                <a:latin typeface="+mn-lt"/>
              </a:rPr>
              <a:t>Istota WSDZ polega na tym, że w działania prowadzone w jego ramach mają być włączeni wszyscy pracownicy szkoły. Mają to być działania systemowe. System jak wiadomo składa się z wielu różnych, powiązanych wzajemnie ze sobą elementów, które w efekcie końcowym tworzą całość.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pl-PL" sz="2800" b="1" dirty="0">
                <a:latin typeface="+mn-lt"/>
              </a:rPr>
              <a:t>Stąd, działania takie są z reguły: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zaplanowane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celowe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latin typeface="+mn-lt"/>
              </a:rPr>
              <a:t>systematyczne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rozłożone w czasie czyli w kl. od I do III, realizowane przez cały pobyt ucznia w szkole.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pl-PL" sz="2800" b="1" dirty="0"/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pl-PL" sz="2800" b="1" dirty="0"/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8701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tworzy w szkole WSDZ?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Wychowawcy klas;</a:t>
            </a:r>
          </a:p>
          <a:p>
            <a:r>
              <a:rPr lang="pl-PL" dirty="0" smtClean="0"/>
              <a:t>Nauczyciele przedmiotów; </a:t>
            </a:r>
          </a:p>
          <a:p>
            <a:r>
              <a:rPr lang="pl-PL" dirty="0" smtClean="0"/>
              <a:t>Pedagog szkolny;</a:t>
            </a:r>
          </a:p>
          <a:p>
            <a:r>
              <a:rPr lang="pl-PL" dirty="0" smtClean="0"/>
              <a:t>Psycholog;</a:t>
            </a:r>
          </a:p>
          <a:p>
            <a:r>
              <a:rPr lang="pl-PL" dirty="0" smtClean="0"/>
              <a:t>Bibliotekarz;</a:t>
            </a:r>
          </a:p>
          <a:p>
            <a:r>
              <a:rPr lang="pl-PL" dirty="0" smtClean="0"/>
              <a:t>Samorząd uczniowski;</a:t>
            </a:r>
          </a:p>
          <a:p>
            <a:r>
              <a:rPr lang="pl-PL" dirty="0" smtClean="0"/>
              <a:t>Pielęgniarka szkolna;</a:t>
            </a:r>
          </a:p>
          <a:p>
            <a:r>
              <a:rPr lang="pl-PL" dirty="0" smtClean="0"/>
              <a:t>Dyrekcja;</a:t>
            </a:r>
          </a:p>
          <a:p>
            <a:r>
              <a:rPr lang="pl-PL" dirty="0" smtClean="0"/>
              <a:t>Obsługa szkolna;</a:t>
            </a:r>
          </a:p>
          <a:p>
            <a:r>
              <a:rPr lang="pl-PL" dirty="0" smtClean="0"/>
              <a:t>Instytucje zewnętrzne, osoby jak: PP-P, SzOK, pracodawcy, przedstawiciele konkretnych zawodów itp.;</a:t>
            </a:r>
          </a:p>
          <a:p>
            <a:r>
              <a:rPr lang="pl-PL" dirty="0" smtClean="0"/>
              <a:t>Doradca zawodowy.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prawna - </a:t>
            </a:r>
            <a:r>
              <a:rPr lang="pl-PL" sz="2800" dirty="0"/>
              <a:t>wybrane regulacje prawne dot. doradztwa edukacyjno-zawodowego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3000" b="1" i="1" dirty="0"/>
              <a:t>Prawo oświatowe </a:t>
            </a:r>
          </a:p>
          <a:p>
            <a:pPr marL="114300" indent="0">
              <a:buNone/>
            </a:pPr>
            <a:r>
              <a:rPr lang="pl-PL" dirty="0"/>
              <a:t>W ustawie </a:t>
            </a:r>
            <a:r>
              <a:rPr lang="pl-PL" b="1" dirty="0"/>
              <a:t>Prawo oświatowe z dnia 14 grudnia 2016 r</a:t>
            </a:r>
            <a:r>
              <a:rPr lang="pl-PL" dirty="0"/>
              <a:t>.:</a:t>
            </a:r>
          </a:p>
          <a:p>
            <a:pPr marL="114300" indent="0">
              <a:buNone/>
            </a:pPr>
            <a:r>
              <a:rPr lang="pl-PL" dirty="0"/>
              <a:t>Art. 1. System oświaty zapewnia w szczególności:</a:t>
            </a:r>
          </a:p>
          <a:p>
            <a:pPr marL="114300" indent="0">
              <a:buNone/>
            </a:pPr>
            <a:r>
              <a:rPr lang="pl-PL" dirty="0"/>
              <a:t>17) </a:t>
            </a:r>
            <a:r>
              <a:rPr lang="pl-PL" b="1" dirty="0"/>
              <a:t>dostosowywanie kierunków i treści kształcenia do wymogów rynku pracy;</a:t>
            </a:r>
          </a:p>
          <a:p>
            <a:pPr marL="114300" indent="0">
              <a:buNone/>
            </a:pPr>
            <a:r>
              <a:rPr lang="pl-PL" dirty="0"/>
              <a:t>18) </a:t>
            </a:r>
            <a:r>
              <a:rPr lang="pl-PL" b="1" dirty="0"/>
              <a:t>kształtowanie u uczniów postaw przedsiębiorczości i kreatywności </a:t>
            </a:r>
            <a:r>
              <a:rPr lang="pl-PL" dirty="0"/>
              <a:t>sprzyjających </a:t>
            </a:r>
            <a:r>
              <a:rPr lang="pl-PL" b="1" dirty="0"/>
              <a:t>aktywnemu uczestnictwu w życiu gospodarczym, </a:t>
            </a:r>
            <a:r>
              <a:rPr lang="pl-PL" dirty="0"/>
              <a:t>w tym poprzez stosowanie w procesie kształcenia innowacyjnych rozwiązań programowych, organizacyjnych lub metodycznych;</a:t>
            </a:r>
          </a:p>
          <a:p>
            <a:pPr marL="114300" indent="0">
              <a:buNone/>
            </a:pPr>
            <a:r>
              <a:rPr lang="pl-PL" dirty="0"/>
              <a:t>19) </a:t>
            </a:r>
            <a:r>
              <a:rPr lang="pl-PL" b="1" dirty="0"/>
              <a:t>przygotowywanie uczniów do wyboru zawodu i kierunku kształcenia;</a:t>
            </a:r>
          </a:p>
          <a:p>
            <a:pPr marL="114300" indent="0">
              <a:buNone/>
            </a:pPr>
            <a:r>
              <a:rPr lang="pl-PL" dirty="0"/>
              <a:t>20) </a:t>
            </a:r>
            <a:r>
              <a:rPr lang="pl-PL" b="1" dirty="0"/>
              <a:t>warunki do rozwoju zainteresowań i uzdolnień </a:t>
            </a:r>
            <a:r>
              <a:rPr lang="pl-PL" dirty="0"/>
              <a:t>uczniów przez organizowanie zajęć pozalekcyjnych i pozaszkolnych oraz kształtowanie aktywności społecznej i umiejętności spędzania czasu wolnego; 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73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 smtClean="0">
                <a:latin typeface="+mj-lt"/>
              </a:rPr>
              <a:t>Pytania na które należy uzyskać odpowiedź?</a:t>
            </a:r>
            <a:endParaRPr lang="pl-PL" sz="3200" dirty="0">
              <a:latin typeface="+mj-lt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03513" y="1844825"/>
            <a:ext cx="80300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Co z zakresu doradztwa edukacyjno-zawodowego mogą zrobić dla szkoły, młodzieży i rodziców: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1 grupa – Rada Pedagogiczna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2 grupa – Dyrektor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3 grupa – Nauczyciele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4 grupa – koordynator </a:t>
            </a:r>
            <a:r>
              <a:rPr lang="pl-PL" sz="2800" dirty="0" smtClean="0">
                <a:latin typeface="+mn-lt"/>
              </a:rPr>
              <a:t>WSDZ/ doradca zawodowy</a:t>
            </a:r>
            <a:endParaRPr lang="pl-PL" sz="2800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pl-PL" sz="2800" dirty="0">
                <a:latin typeface="+mn-lt"/>
              </a:rPr>
              <a:t>5 grupa – Inni pracownicy szkoły np.: bibliotekarz, pedagog szkolny, psycholog, pielęgniarka szkolna itp.?</a:t>
            </a:r>
          </a:p>
          <a:p>
            <a:pPr eaLnBrk="0" hangingPunct="0">
              <a:spcBef>
                <a:spcPts val="800"/>
              </a:spcBef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20775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pl-PL" sz="3200" dirty="0">
                <a:latin typeface="+mj-lt"/>
              </a:rPr>
              <a:t>RP dla szkoły, młodzieży i rodziców może </a:t>
            </a:r>
            <a:r>
              <a:rPr lang="pl-PL" sz="3200" dirty="0" smtClean="0">
                <a:latin typeface="+mj-lt"/>
              </a:rPr>
              <a:t>zrobić</a:t>
            </a:r>
            <a:endParaRPr lang="pl-PL" sz="3200" dirty="0">
              <a:latin typeface="+mj-lt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1200" y="1600202"/>
            <a:ext cx="8229600" cy="409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endParaRPr lang="pl-PL" sz="2400" u="sng" dirty="0"/>
          </a:p>
          <a:p>
            <a:pPr>
              <a:spcBef>
                <a:spcPts val="600"/>
              </a:spcBef>
            </a:pPr>
            <a:r>
              <a:rPr lang="pl-PL" sz="2400" dirty="0"/>
              <a:t>  </a:t>
            </a:r>
            <a:r>
              <a:rPr lang="pl-PL" sz="2400" u="sng" dirty="0" smtClean="0"/>
              <a:t>RP </a:t>
            </a:r>
            <a:r>
              <a:rPr lang="pl-PL" sz="2400" u="sng" dirty="0"/>
              <a:t>dla szkoły, młodzieży może zrobić</a:t>
            </a:r>
            <a:r>
              <a:rPr lang="pl-PL" sz="2400" u="sng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pl-PL" sz="2400" dirty="0" smtClean="0"/>
              <a:t>  - dokonać diagnozy potrzeb doradczych</a:t>
            </a:r>
            <a:endParaRPr lang="pl-PL" sz="2400" dirty="0"/>
          </a:p>
          <a:p>
            <a:pPr>
              <a:spcBef>
                <a:spcPts val="600"/>
              </a:spcBef>
            </a:pPr>
            <a:r>
              <a:rPr lang="pl-PL" sz="2400" dirty="0"/>
              <a:t>  - stworzyć wewnątrzszkolny system doradztwa zawodowego i zatwierdzić go do realizacji,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  - ustalić priorytety,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  - realizować plan zadań w ramach WSDZ,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  - brać udział w szkoleniach dotyczących realizacji </a:t>
            </a:r>
            <a:r>
              <a:rPr lang="pl-PL" sz="2400" dirty="0" smtClean="0"/>
              <a:t>             w </a:t>
            </a:r>
            <a:r>
              <a:rPr lang="pl-PL" sz="2400" dirty="0"/>
              <a:t>szkole doradztwa edukacyjno-zawodowego</a:t>
            </a:r>
          </a:p>
        </p:txBody>
      </p:sp>
    </p:spTree>
    <p:extLst>
      <p:ext uri="{BB962C8B-B14F-4D97-AF65-F5344CB8AC3E}">
        <p14:creationId xmlns:p14="http://schemas.microsoft.com/office/powerpoint/2010/main" val="620425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2631584" y="313275"/>
            <a:ext cx="6306355" cy="1143000"/>
          </a:xfrm>
        </p:spPr>
        <p:txBody>
          <a:bodyPr/>
          <a:lstStyle/>
          <a:p>
            <a:r>
              <a:rPr lang="pl-PL" sz="3200" dirty="0"/>
              <a:t>Dyrektor w tym zakresie może </a:t>
            </a:r>
            <a:r>
              <a:rPr lang="pl-PL" sz="3200" dirty="0" smtClean="0"/>
              <a:t>zrobić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sz="2400" u="sng" dirty="0"/>
          </a:p>
          <a:p>
            <a:pPr>
              <a:buFontTx/>
              <a:buNone/>
            </a:pPr>
            <a:r>
              <a:rPr lang="pl-PL" sz="2400" dirty="0"/>
              <a:t>  - zatrudnić szkolnego doradcę </a:t>
            </a:r>
            <a:r>
              <a:rPr lang="pl-PL" sz="2400" dirty="0" smtClean="0"/>
              <a:t>zawodowego,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powołać koordynatora działań </a:t>
            </a:r>
            <a:r>
              <a:rPr lang="pl-PL" sz="2400" dirty="0" smtClean="0"/>
              <a:t> w ramach WSDZ,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przeznaczyć godziny do dyspozycji dyrektora……</a:t>
            </a:r>
          </a:p>
          <a:p>
            <a:pPr>
              <a:buFontTx/>
              <a:buNone/>
            </a:pPr>
            <a:r>
              <a:rPr lang="pl-PL" sz="2400" dirty="0"/>
              <a:t>  - zabiegać o środki </a:t>
            </a:r>
            <a:r>
              <a:rPr lang="pl-PL" sz="2400" dirty="0" smtClean="0"/>
              <a:t>finansowe,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popierać i wspierać działania w zakresie doradztwa edukacyjno-zawodowego zawodowego w </a:t>
            </a:r>
            <a:r>
              <a:rPr lang="pl-PL" sz="2400" dirty="0" smtClean="0"/>
              <a:t>szkole,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stworzyć pozytywną atmosferę wokół </a:t>
            </a:r>
            <a:r>
              <a:rPr lang="pl-PL" sz="2400" dirty="0" smtClean="0"/>
              <a:t>realizacji WSDZ.</a:t>
            </a:r>
            <a:endParaRPr lang="pl-PL" sz="2400" dirty="0"/>
          </a:p>
          <a:p>
            <a:pPr>
              <a:buFontTx/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87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2298163" y="287517"/>
            <a:ext cx="6782873" cy="1143000"/>
          </a:xfrm>
        </p:spPr>
        <p:txBody>
          <a:bodyPr/>
          <a:lstStyle/>
          <a:p>
            <a:r>
              <a:rPr lang="pl-PL" sz="3200" dirty="0"/>
              <a:t>Nauczyciele mogą zrobić w tym </a:t>
            </a:r>
            <a:r>
              <a:rPr lang="pl-PL" sz="3200" dirty="0" smtClean="0"/>
              <a:t>zakresie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sz="2400" u="sng" dirty="0"/>
          </a:p>
          <a:p>
            <a:pPr>
              <a:buFontTx/>
              <a:buNone/>
            </a:pPr>
            <a:r>
              <a:rPr lang="pl-PL" sz="2400" dirty="0"/>
              <a:t>  - włączyć elementy doradztwa do planu zajęć;</a:t>
            </a:r>
          </a:p>
          <a:p>
            <a:pPr>
              <a:buFontTx/>
              <a:buNone/>
            </a:pPr>
            <a:r>
              <a:rPr lang="pl-PL" sz="2400" dirty="0"/>
              <a:t>  - włączyć w przedmiotowe treści programowe elementy orientacji, informacji </a:t>
            </a:r>
            <a:r>
              <a:rPr lang="pl-PL" sz="2400" dirty="0" smtClean="0"/>
              <a:t>zawodowej;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zapraszać na lekcje doradców z SzOK,  </a:t>
            </a:r>
            <a:r>
              <a:rPr lang="pl-PL" sz="2400" dirty="0" smtClean="0"/>
              <a:t>PP-P, PUP </a:t>
            </a:r>
            <a:r>
              <a:rPr lang="pl-PL" sz="2400" dirty="0"/>
              <a:t>i innych specjalistów;</a:t>
            </a:r>
          </a:p>
          <a:p>
            <a:pPr>
              <a:buFontTx/>
              <a:buNone/>
            </a:pPr>
            <a:r>
              <a:rPr lang="pl-PL" sz="2400" dirty="0"/>
              <a:t>  - współpracować z koordynatorem doradztwa edukacyjno-zawodowego </a:t>
            </a:r>
            <a:r>
              <a:rPr lang="pl-PL" sz="2400" dirty="0" smtClean="0"/>
              <a:t>               w </a:t>
            </a:r>
            <a:r>
              <a:rPr lang="pl-PL" sz="2400" dirty="0"/>
              <a:t>szkole;</a:t>
            </a:r>
          </a:p>
          <a:p>
            <a:pPr>
              <a:buFontTx/>
              <a:buNone/>
            </a:pPr>
            <a:r>
              <a:rPr lang="pl-PL" sz="2400" dirty="0"/>
              <a:t>  - współpracować z rodzicami.</a:t>
            </a:r>
          </a:p>
        </p:txBody>
      </p:sp>
    </p:spTree>
    <p:extLst>
      <p:ext uri="{BB962C8B-B14F-4D97-AF65-F5344CB8AC3E}">
        <p14:creationId xmlns:p14="http://schemas.microsoft.com/office/powerpoint/2010/main" val="18675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/>
              <a:t>Koordynator działań z doradztwa edukacyjno-zawodowego/ doradca zawodowy może </a:t>
            </a:r>
            <a:r>
              <a:rPr lang="pl-PL" sz="3200" dirty="0" smtClean="0"/>
              <a:t>zrobić 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1881188" y="1643063"/>
            <a:ext cx="8229600" cy="4525962"/>
          </a:xfrm>
        </p:spPr>
        <p:txBody>
          <a:bodyPr/>
          <a:lstStyle/>
          <a:p>
            <a:pPr marL="114300" indent="0">
              <a:buNone/>
            </a:pPr>
            <a:endParaRPr lang="pl-PL" sz="2400" u="sng" dirty="0"/>
          </a:p>
          <a:p>
            <a:pPr>
              <a:buFontTx/>
              <a:buNone/>
            </a:pPr>
            <a:r>
              <a:rPr lang="pl-PL" sz="2400" dirty="0"/>
              <a:t>  - koordynować działania zespołu w ramach rocznego planu;</a:t>
            </a:r>
          </a:p>
          <a:p>
            <a:pPr>
              <a:buFontTx/>
              <a:buNone/>
            </a:pPr>
            <a:r>
              <a:rPr lang="pl-PL" sz="2400" dirty="0"/>
              <a:t>  - realizować określone działania, </a:t>
            </a:r>
            <a:r>
              <a:rPr lang="pl-PL" sz="2400" dirty="0" smtClean="0"/>
              <a:t>zadania np. współpracować     z pracodawcami</a:t>
            </a:r>
            <a:endParaRPr lang="pl-PL" sz="2400" dirty="0"/>
          </a:p>
          <a:p>
            <a:pPr>
              <a:buFontTx/>
              <a:buNone/>
            </a:pPr>
            <a:r>
              <a:rPr lang="pl-PL" sz="2400" dirty="0"/>
              <a:t>  - organizować we współpracy z nauczycielami i innymi pracownikami szkoły spotkania ze specjalistami z PP-P, </a:t>
            </a:r>
            <a:r>
              <a:rPr lang="pl-PL" sz="2400" dirty="0" smtClean="0"/>
              <a:t>SzOK, PUP </a:t>
            </a:r>
            <a:r>
              <a:rPr lang="pl-PL" sz="2400" dirty="0"/>
              <a:t>i innymi;</a:t>
            </a:r>
          </a:p>
          <a:p>
            <a:pPr>
              <a:buFontTx/>
              <a:buNone/>
            </a:pPr>
            <a:r>
              <a:rPr lang="pl-PL" sz="2400" dirty="0"/>
              <a:t>  - współtworzyć bazę informacyjną z zakresu </a:t>
            </a:r>
            <a:r>
              <a:rPr lang="pl-PL" sz="2400" dirty="0" smtClean="0"/>
              <a:t>orientacji                  </a:t>
            </a:r>
            <a:r>
              <a:rPr lang="pl-PL" sz="2400" dirty="0"/>
              <a:t>i informacji zawodowej.</a:t>
            </a:r>
          </a:p>
          <a:p>
            <a:pPr>
              <a:buFontTx/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003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3689081" y="364790"/>
            <a:ext cx="4001037" cy="1143000"/>
          </a:xfrm>
        </p:spPr>
        <p:txBody>
          <a:bodyPr/>
          <a:lstStyle/>
          <a:p>
            <a:r>
              <a:rPr lang="pl-PL" sz="3200" dirty="0"/>
              <a:t>Inni pracownicy szkoły </a:t>
            </a:r>
            <a:r>
              <a:rPr lang="pl-PL" sz="3200" dirty="0" smtClean="0"/>
              <a:t> 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sz="2400" dirty="0"/>
          </a:p>
          <a:p>
            <a:pPr>
              <a:buFontTx/>
              <a:buNone/>
            </a:pPr>
            <a:r>
              <a:rPr lang="pl-PL" sz="2400" dirty="0" smtClean="0"/>
              <a:t>  </a:t>
            </a:r>
            <a:r>
              <a:rPr lang="pl-PL" sz="2400" dirty="0"/>
              <a:t>- współpracować i włączać się do realizacji określonych działań, zadań;</a:t>
            </a:r>
          </a:p>
          <a:p>
            <a:pPr>
              <a:buFontTx/>
              <a:buNone/>
            </a:pPr>
            <a:r>
              <a:rPr lang="pl-PL" sz="2400" dirty="0"/>
              <a:t>  - okazywać pomoc i zrozumienie;</a:t>
            </a:r>
          </a:p>
          <a:p>
            <a:pPr>
              <a:buFontTx/>
              <a:buNone/>
            </a:pPr>
            <a:r>
              <a:rPr lang="pl-PL" sz="2400" dirty="0"/>
              <a:t>  - przekazywać </a:t>
            </a:r>
            <a:r>
              <a:rPr lang="pl-PL" sz="2400" dirty="0" smtClean="0"/>
              <a:t>informacje,</a:t>
            </a:r>
          </a:p>
          <a:p>
            <a:pPr>
              <a:buFontTx/>
              <a:buNone/>
            </a:pPr>
            <a:r>
              <a:rPr lang="pl-PL" sz="2400" dirty="0"/>
              <a:t> </a:t>
            </a:r>
            <a:r>
              <a:rPr lang="pl-PL" sz="2400" dirty="0" smtClean="0"/>
              <a:t> - BIBLIOTEKARZ – baza informacji zawodowej</a:t>
            </a:r>
          </a:p>
          <a:p>
            <a:pPr>
              <a:buFontTx/>
              <a:buNone/>
            </a:pPr>
            <a:r>
              <a:rPr lang="pl-PL" sz="2400" dirty="0"/>
              <a:t> </a:t>
            </a:r>
            <a:r>
              <a:rPr lang="pl-PL" sz="2400" dirty="0" smtClean="0"/>
              <a:t> - PSYCHOLOG - testy psychologiczne inne zajęcia dotyczące np. motywacji, asertywności, poczucia własnej wartości,</a:t>
            </a:r>
          </a:p>
          <a:p>
            <a:pPr>
              <a:buFontTx/>
              <a:buNone/>
            </a:pPr>
            <a:r>
              <a:rPr lang="pl-PL" sz="2400" dirty="0"/>
              <a:t> </a:t>
            </a:r>
            <a:r>
              <a:rPr lang="pl-PL" sz="2400" dirty="0" smtClean="0"/>
              <a:t> - PIELĘGNIARKA  SZKOLNA – ograniczenia zdrowotne</a:t>
            </a:r>
          </a:p>
          <a:p>
            <a:pPr>
              <a:buFontTx/>
              <a:buNone/>
            </a:pPr>
            <a:r>
              <a:rPr lang="pl-PL" sz="2400" dirty="0" smtClean="0"/>
              <a:t>  - PEDAGOG SZKOLNY – często pełni rolę koordynatora WSDZ.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55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879" y="172527"/>
            <a:ext cx="10160000" cy="85382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DIAGNOZA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przed wprowadzeniem WSDZ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071604" y="3873634"/>
            <a:ext cx="300077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SOJUSZNIKÓW W OTOCZENIU SPOŁECZNYM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071604" y="2469092"/>
            <a:ext cx="3000778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KOMPETENCJI NAUCZYCIELI    I INNYCH PRACOWNIKÓW SZKOŁY 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1071604" y="5278176"/>
            <a:ext cx="300077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ZASOBÓW SZKOŁY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1071604" y="1146209"/>
            <a:ext cx="3000778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POTRZEB DORADCZYCH UCZNIA</a:t>
            </a:r>
            <a:endParaRPr lang="pl-PL" dirty="0"/>
          </a:p>
        </p:txBody>
      </p:sp>
      <p:cxnSp>
        <p:nvCxnSpPr>
          <p:cNvPr id="5" name="Łącznik prosty ze strzałką 4"/>
          <p:cNvCxnSpPr>
            <a:stCxn id="12" idx="3"/>
          </p:cNvCxnSpPr>
          <p:nvPr/>
        </p:nvCxnSpPr>
        <p:spPr>
          <a:xfrm flipV="1">
            <a:off x="4072382" y="1314879"/>
            <a:ext cx="1617218" cy="28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064460" y="4190843"/>
            <a:ext cx="1303732" cy="11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12" idx="3"/>
          </p:cNvCxnSpPr>
          <p:nvPr/>
        </p:nvCxnSpPr>
        <p:spPr>
          <a:xfrm>
            <a:off x="4072382" y="1603409"/>
            <a:ext cx="1820418" cy="27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9" idx="3"/>
          </p:cNvCxnSpPr>
          <p:nvPr/>
        </p:nvCxnSpPr>
        <p:spPr>
          <a:xfrm>
            <a:off x="4072382" y="2926292"/>
            <a:ext cx="1617218" cy="59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4072382" y="2703609"/>
            <a:ext cx="1287888" cy="14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9" idx="3"/>
          </p:cNvCxnSpPr>
          <p:nvPr/>
        </p:nvCxnSpPr>
        <p:spPr>
          <a:xfrm>
            <a:off x="4072382" y="2926292"/>
            <a:ext cx="1452655" cy="17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4072382" y="4305734"/>
            <a:ext cx="1452655" cy="363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4072382" y="4302095"/>
            <a:ext cx="1707316" cy="8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064460" y="5625641"/>
            <a:ext cx="1460577" cy="2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4082093" y="5650007"/>
            <a:ext cx="1607507" cy="69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892800" y="1153347"/>
            <a:ext cx="3605842" cy="36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ucznia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045200" y="1693116"/>
            <a:ext cx="3605842" cy="36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absolwenta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489927" y="2469092"/>
            <a:ext cx="3605842" cy="367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doradcy zawodowego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5689600" y="2917129"/>
            <a:ext cx="3605842" cy="367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wychowawcy klasy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892800" y="3368176"/>
            <a:ext cx="3605842" cy="367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nauczyciela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5498554" y="4007096"/>
            <a:ext cx="3605842" cy="367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instytucji rynku pracy</a:t>
            </a:r>
            <a:endParaRPr lang="pl-PL" dirty="0"/>
          </a:p>
        </p:txBody>
      </p:sp>
      <p:sp>
        <p:nvSpPr>
          <p:cNvPr id="29" name="Prostokąt 28"/>
          <p:cNvSpPr/>
          <p:nvPr/>
        </p:nvSpPr>
        <p:spPr>
          <a:xfrm>
            <a:off x="5689600" y="4485261"/>
            <a:ext cx="3605842" cy="367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pracodawcy</a:t>
            </a:r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5892800" y="4948970"/>
            <a:ext cx="3605842" cy="367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Perspektywa instytucji edukacyjnych </a:t>
            </a:r>
            <a:endParaRPr lang="pl-PL" dirty="0"/>
          </a:p>
        </p:txBody>
      </p:sp>
      <p:sp>
        <p:nvSpPr>
          <p:cNvPr id="34" name="Prostokąt 33"/>
          <p:cNvSpPr/>
          <p:nvPr/>
        </p:nvSpPr>
        <p:spPr>
          <a:xfrm>
            <a:off x="5613878" y="5650007"/>
            <a:ext cx="4740736" cy="3674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Biblioteka szkolna, pracownie informatyczne itp..</a:t>
            </a:r>
            <a:endParaRPr lang="pl-PL" dirty="0"/>
          </a:p>
        </p:txBody>
      </p:sp>
      <p:sp>
        <p:nvSpPr>
          <p:cNvPr id="39" name="Prostokąt 38"/>
          <p:cNvSpPr/>
          <p:nvPr/>
        </p:nvSpPr>
        <p:spPr>
          <a:xfrm>
            <a:off x="5779697" y="6156668"/>
            <a:ext cx="3933645" cy="3674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Materiały diagnostyczne i metodyczne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11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52425"/>
            <a:ext cx="8229600" cy="565150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chemeClr val="tx1"/>
                </a:solidFill>
              </a:rPr>
              <a:t>Struktura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268414"/>
            <a:ext cx="7696200" cy="5329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+mj-lt"/>
              </a:rPr>
              <a:t>Wstęp – (uzasadnienie programu)</a:t>
            </a:r>
            <a:endParaRPr lang="pl-PL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    1. Podstawy prawne.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    2. Cele  główne </a:t>
            </a:r>
            <a:r>
              <a:rPr lang="pl-PL" sz="2400" dirty="0" smtClean="0">
                <a:latin typeface="+mj-lt"/>
              </a:rPr>
              <a:t>działań.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+mj-lt"/>
              </a:rPr>
              <a:t>     3. Diagnoza potrzeb doradczych w szkole.</a:t>
            </a:r>
            <a:endParaRPr lang="pl-PL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    </a:t>
            </a:r>
            <a:r>
              <a:rPr lang="pl-PL" sz="2400" dirty="0" smtClean="0">
                <a:latin typeface="+mj-lt"/>
              </a:rPr>
              <a:t>4. </a:t>
            </a:r>
            <a:r>
              <a:rPr lang="pl-PL" sz="2400" dirty="0">
                <a:latin typeface="+mj-lt"/>
              </a:rPr>
              <a:t>Założenia i zadania: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realizowane </a:t>
            </a:r>
            <a:r>
              <a:rPr lang="pl-PL" sz="2400" dirty="0">
                <a:latin typeface="+mj-lt"/>
              </a:rPr>
              <a:t>przez nauczycieli,              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specjalistów – doradca zawodowy, psycholog, pedagog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   szkolny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+mj-lt"/>
              </a:rPr>
              <a:t> we współpracy z innymi podmiotami: pracodawcy,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    zakłady pracy, inne instytucje, ośrodki świadczące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    usługi z poradnictwa zawodowego </a:t>
            </a:r>
            <a:endParaRPr lang="pl-PL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skierowane </a:t>
            </a:r>
            <a:r>
              <a:rPr lang="pl-PL" sz="2400" dirty="0">
                <a:latin typeface="+mj-lt"/>
              </a:rPr>
              <a:t>do uczniów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skierowane </a:t>
            </a:r>
            <a:r>
              <a:rPr lang="pl-PL" sz="2400" dirty="0">
                <a:latin typeface="+mj-lt"/>
              </a:rPr>
              <a:t>do rodziców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    </a:t>
            </a:r>
            <a:r>
              <a:rPr lang="pl-PL" sz="2400" dirty="0" smtClean="0">
                <a:latin typeface="+mj-lt"/>
              </a:rPr>
              <a:t>5. Podejmowane </a:t>
            </a:r>
            <a:r>
              <a:rPr lang="pl-PL" sz="2400" dirty="0">
                <a:latin typeface="+mj-lt"/>
              </a:rPr>
              <a:t>zadania i </a:t>
            </a:r>
            <a:r>
              <a:rPr lang="pl-PL" sz="2400" dirty="0" smtClean="0">
                <a:latin typeface="+mj-lt"/>
              </a:rPr>
              <a:t>metody, formy </a:t>
            </a:r>
            <a:r>
              <a:rPr lang="pl-PL" sz="2400" dirty="0">
                <a:latin typeface="+mj-lt"/>
              </a:rPr>
              <a:t>realizacji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       </a:t>
            </a:r>
            <a:r>
              <a:rPr lang="pl-PL" sz="2400" dirty="0" smtClean="0">
                <a:latin typeface="+mj-lt"/>
              </a:rPr>
              <a:t> założeń:</a:t>
            </a:r>
            <a:r>
              <a:rPr lang="pl-PL" sz="2400" i="1" dirty="0" smtClean="0">
                <a:latin typeface="+mj-lt"/>
              </a:rPr>
              <a:t>  </a:t>
            </a:r>
            <a:r>
              <a:rPr lang="pl-PL" sz="2400" i="1" dirty="0">
                <a:latin typeface="+mj-lt"/>
              </a:rPr>
              <a:t>roczny plan realizacji działań – tabela.</a:t>
            </a:r>
            <a:r>
              <a:rPr lang="pl-PL" sz="2400" dirty="0">
                <a:latin typeface="+mj-lt"/>
              </a:rPr>
              <a:t> </a:t>
            </a:r>
            <a:endParaRPr lang="pl-PL" sz="24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    6. Ewaluacja</a:t>
            </a:r>
            <a:endParaRPr lang="pl-PL" sz="24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9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Dla kogo?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4456" y="1999445"/>
            <a:ext cx="6976056" cy="258543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400" dirty="0" smtClean="0"/>
              <a:t>Dla uczniów określonych typów szkół: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 </a:t>
            </a:r>
            <a:r>
              <a:rPr lang="pl-PL" sz="2400" dirty="0" smtClean="0"/>
              <a:t>gimnazjum – kl. II i III,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 </a:t>
            </a:r>
            <a:r>
              <a:rPr lang="pl-PL" sz="2400" dirty="0" smtClean="0"/>
              <a:t>szkoły podstawowej – kl. VII,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 smtClean="0"/>
              <a:t> branżowej szkoły I stopnia, zasadniczej szkoły    </a:t>
            </a:r>
          </a:p>
          <a:p>
            <a:pPr marL="11430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zawodowej,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 </a:t>
            </a:r>
            <a:r>
              <a:rPr lang="pl-PL" sz="2400" dirty="0" smtClean="0"/>
              <a:t>szkoły ponadgimnazjalnej – LO, technikum. </a:t>
            </a:r>
          </a:p>
        </p:txBody>
      </p:sp>
    </p:spTree>
    <p:extLst>
      <p:ext uri="{BB962C8B-B14F-4D97-AF65-F5344CB8AC3E}">
        <p14:creationId xmlns:p14="http://schemas.microsoft.com/office/powerpoint/2010/main" val="1549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01521" y="734096"/>
            <a:ext cx="10058400" cy="957286"/>
          </a:xfrm>
        </p:spPr>
        <p:txBody>
          <a:bodyPr/>
          <a:lstStyle/>
          <a:p>
            <a:r>
              <a:rPr lang="pl-PL" sz="2800" dirty="0" smtClean="0"/>
              <a:t>WSDZ -plan </a:t>
            </a:r>
            <a:r>
              <a:rPr lang="pl-PL" sz="2800" dirty="0"/>
              <a:t>działań z doradztwa edukacyjno-zawodowego </a:t>
            </a:r>
            <a:r>
              <a:rPr lang="pl-PL" sz="2800" dirty="0" smtClean="0"/>
              <a:t>na rok szkolny 2017/2018</a:t>
            </a:r>
            <a:endParaRPr lang="pl-PL" sz="28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01521" y="1948959"/>
            <a:ext cx="8615680" cy="4310173"/>
          </a:xfrm>
        </p:spPr>
        <p:txBody>
          <a:bodyPr>
            <a:normAutofit fontScale="70000" lnSpcReduction="20000"/>
          </a:bodyPr>
          <a:lstStyle/>
          <a:p>
            <a:r>
              <a:rPr lang="pl-PL" sz="2400" b="1" u="sng" dirty="0" smtClean="0">
                <a:solidFill>
                  <a:schemeClr val="tx1"/>
                </a:solidFill>
              </a:rPr>
              <a:t>Wskazówki do tworzenia planu:</a:t>
            </a:r>
            <a:endParaRPr lang="pl-PL" sz="2400" u="sng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Najlepiej w formie tabeli.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Typ szkoły.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Diagnozę potrzeb doradczych szkoły.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Zadania realizowane przez cały pobyt ucznia w szkole.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Zajęcia grupowe wynikające z ramowych planów nauczania dla poszczególnych typów szkół tj. szkoła podstawowa, branżowa szkoła I stopnia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Realizatorzy – wszyscy pracownicy szkoły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Współpraca z rodzicami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Lekcje przedmiotowe, godziny wychowawcze, zajęcia dodatkowe, projekty unijne, PDG i KPS efekty wspólne w PPKZ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Współpraca pracodawcami, staże, praktyki, firmy symulacyjne, oferta edukacyjna, drzwi otwarte szkoły, udział w targach edukacyjnych, pracy itp..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</a:rPr>
              <a:t>Współpraca z sojusznikami w otoczeniu szkoły świadczącymi usługi z poradnictwa zawodowego np.: PP-P, PUP, WUP, </a:t>
            </a:r>
            <a:r>
              <a:rPr lang="pl-PL" sz="2400" dirty="0" err="1" smtClean="0">
                <a:solidFill>
                  <a:schemeClr val="tx1"/>
                </a:solidFill>
              </a:rPr>
              <a:t>CEiPM</a:t>
            </a:r>
            <a:r>
              <a:rPr lang="pl-PL" sz="2400" dirty="0" smtClean="0">
                <a:solidFill>
                  <a:schemeClr val="tx1"/>
                </a:solidFill>
              </a:rPr>
              <a:t>, CRT, CE-W, MCK OHP, </a:t>
            </a:r>
            <a:r>
              <a:rPr lang="pl-PL" sz="2400" dirty="0" err="1" smtClean="0">
                <a:solidFill>
                  <a:schemeClr val="tx1"/>
                </a:solidFill>
              </a:rPr>
              <a:t>SzOK</a:t>
            </a:r>
            <a:r>
              <a:rPr lang="pl-PL" sz="2400" dirty="0" smtClean="0">
                <a:solidFill>
                  <a:schemeClr val="tx1"/>
                </a:solidFill>
              </a:rPr>
              <a:t> itp..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7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37302A"/>
                </a:solidFill>
              </a:rPr>
              <a:t>Podstawa prawna - </a:t>
            </a:r>
            <a:r>
              <a:rPr lang="pl-PL" sz="2800" dirty="0">
                <a:solidFill>
                  <a:srgbClr val="37302A"/>
                </a:solidFill>
              </a:rPr>
              <a:t>wybrane regulacje prawne dot. doradztwa edukacyjno-zawodowego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dirty="0"/>
              <a:t>Art. 47. 1. Minister właściwy do spraw oświaty i wychowania określi, w drodze rozporządzenia:</a:t>
            </a:r>
          </a:p>
          <a:p>
            <a:pPr marL="114300" indent="0">
              <a:buNone/>
            </a:pPr>
            <a:r>
              <a:rPr lang="pl-PL" dirty="0"/>
              <a:t>3) ramowe plany nauczania dla poszczególnych typów szkół, w tym</a:t>
            </a:r>
            <a:r>
              <a:rPr lang="pl-PL" dirty="0" smtClean="0"/>
              <a:t>:</a:t>
            </a:r>
            <a:endParaRPr lang="pl-PL" dirty="0"/>
          </a:p>
          <a:p>
            <a:pPr marL="114300" indent="0">
              <a:buNone/>
            </a:pPr>
            <a:r>
              <a:rPr lang="pl-PL" dirty="0" smtClean="0"/>
              <a:t>c</a:t>
            </a:r>
            <a:r>
              <a:rPr lang="pl-PL" dirty="0"/>
              <a:t>) minimalny wymiar godzin zajęć z zakresu doradztwa </a:t>
            </a:r>
            <a:r>
              <a:rPr lang="pl-PL" dirty="0" smtClean="0"/>
              <a:t>zawodowego.</a:t>
            </a:r>
            <a:endParaRPr lang="pl-PL" dirty="0"/>
          </a:p>
          <a:p>
            <a:pPr marL="114300" indent="0">
              <a:buNone/>
            </a:pPr>
            <a:r>
              <a:rPr lang="pl-PL" dirty="0"/>
              <a:t>4) treści programowe z zakresu doradztwa zawodowego, warunki i sposób realizacji i organizacji doradztwa zawodowego w szkołach i placówkach, </a:t>
            </a:r>
            <a:r>
              <a:rPr lang="pl-PL" b="1" dirty="0"/>
              <a:t>o których mowa w art. 2 pkt 4, </a:t>
            </a:r>
            <a:r>
              <a:rPr lang="pl-PL" dirty="0"/>
              <a:t>oraz wymagania w zakresie przygotowania osób realizujących doradztwo zawodowe w szkołach i placówkach, </a:t>
            </a:r>
            <a:r>
              <a:rPr lang="pl-PL" b="1" dirty="0"/>
              <a:t>o których mowa w art. 2 pkt 4, uwzględniając rolę doradztwa zawodowego we wspieraniu uczniów i słuchaczy w procesie podejmowania decyzji edukacyjnych i zawodowych. </a:t>
            </a:r>
            <a:endParaRPr lang="pl-PL" b="1" dirty="0" smtClean="0"/>
          </a:p>
          <a:p>
            <a:pPr marL="114300" indent="0">
              <a:buNone/>
            </a:pPr>
            <a:endParaRPr lang="pl-PL" b="1" dirty="0"/>
          </a:p>
          <a:p>
            <a:pPr marL="114300" indent="0">
              <a:buNone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28903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1326524" y="548680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3200" b="1" i="1" dirty="0">
                <a:latin typeface="Comic Sans MS" panose="030F0702030302020204" pitchFamily="66" charset="0"/>
              </a:rPr>
              <a:t/>
            </a:r>
            <a:br>
              <a:rPr lang="pl-PL" sz="3200" b="1" i="1" dirty="0">
                <a:latin typeface="Comic Sans MS" panose="030F0702030302020204" pitchFamily="66" charset="0"/>
              </a:rPr>
            </a:br>
            <a:r>
              <a:rPr lang="pl-PL" sz="3200" b="1" i="1" dirty="0">
                <a:latin typeface="Comic Sans MS" panose="030F0702030302020204" pitchFamily="66" charset="0"/>
              </a:rPr>
              <a:t/>
            </a:r>
            <a:br>
              <a:rPr lang="pl-PL" sz="3200" b="1" i="1" dirty="0">
                <a:latin typeface="Comic Sans MS" panose="030F0702030302020204" pitchFamily="66" charset="0"/>
              </a:rPr>
            </a:br>
            <a:r>
              <a:rPr lang="pl-PL" sz="3200" dirty="0">
                <a:latin typeface="Comic Sans MS" panose="030F0702030302020204" pitchFamily="66" charset="0"/>
              </a:rPr>
              <a:t> </a:t>
            </a:r>
            <a:r>
              <a:rPr lang="pl-PL" sz="3200" dirty="0" smtClean="0">
                <a:latin typeface="Comic Sans MS" panose="030F0702030302020204" pitchFamily="66" charset="0"/>
              </a:rPr>
              <a:t/>
            </a:r>
            <a:br>
              <a:rPr lang="pl-PL" sz="3200" dirty="0" smtClean="0">
                <a:latin typeface="Comic Sans MS" panose="030F0702030302020204" pitchFamily="66" charset="0"/>
              </a:rPr>
            </a:br>
            <a:r>
              <a:rPr lang="pl-PL" sz="3200" dirty="0" smtClean="0">
                <a:latin typeface="Comic Sans MS" panose="030F0702030302020204" pitchFamily="66" charset="0"/>
              </a:rPr>
              <a:t>WSDZ </a:t>
            </a:r>
            <a:r>
              <a:rPr lang="pl-PL" sz="3200" dirty="0">
                <a:latin typeface="Comic Sans MS" panose="030F0702030302020204" pitchFamily="66" charset="0"/>
              </a:rPr>
              <a:t>-plan działań z doradztwa edukacyjno-zawodowego na rok szkolny 2017/2018</a:t>
            </a:r>
            <a:br>
              <a:rPr lang="pl-PL" sz="3200" dirty="0">
                <a:latin typeface="Comic Sans MS" panose="030F0702030302020204" pitchFamily="66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01877"/>
              </p:ext>
            </p:extLst>
          </p:nvPr>
        </p:nvGraphicFramePr>
        <p:xfrm>
          <a:off x="1686744" y="2204865"/>
          <a:ext cx="8526201" cy="38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0"/>
                <a:gridCol w="1705240"/>
                <a:gridCol w="1822462"/>
                <a:gridCol w="1588019"/>
                <a:gridCol w="1705240"/>
              </a:tblGrid>
              <a:tr h="1729128">
                <a:tc>
                  <a:txBody>
                    <a:bodyPr/>
                    <a:lstStyle/>
                    <a:p>
                      <a:endParaRPr lang="pl-P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l-P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Zadania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Formy realizacji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Osoba odpowiedzialna za realizację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Termin realizacji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2400" dirty="0" smtClean="0">
                          <a:solidFill>
                            <a:schemeClr val="bg1"/>
                          </a:solidFill>
                        </a:rPr>
                        <a:t>Oczekiwane efekty</a:t>
                      </a:r>
                      <a:endParaRPr lang="pl-PL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/>
                </a:tc>
              </a:tr>
              <a:tr h="539428">
                <a:tc gridSpan="5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KLASA …..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539428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539428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539428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pl-PL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8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Ewaluacja realizacji </a:t>
            </a:r>
            <a:r>
              <a:rPr lang="pl-PL" i="1" dirty="0" smtClean="0"/>
              <a:t>WSDZ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404937"/>
            <a:ext cx="7620000" cy="5264423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114300" indent="0">
              <a:buNone/>
            </a:pPr>
            <a:r>
              <a:rPr lang="pl-PL" b="1" i="1" dirty="0"/>
              <a:t>E</a:t>
            </a:r>
            <a:r>
              <a:rPr lang="pl-PL" b="1" i="1" dirty="0" smtClean="0"/>
              <a:t>waluacja </a:t>
            </a:r>
            <a:r>
              <a:rPr lang="pl-PL" b="1" i="1" dirty="0"/>
              <a:t>realizacji </a:t>
            </a:r>
            <a:r>
              <a:rPr lang="pl-PL" b="1" i="1" dirty="0" smtClean="0"/>
              <a:t>WSDEZ </a:t>
            </a:r>
            <a:r>
              <a:rPr lang="pl-PL" b="1" i="1" dirty="0"/>
              <a:t>w danym roku szkolnym (czas, metody i techniki ewaluacji określa Rada Pedagogiczna): </a:t>
            </a:r>
            <a:endParaRPr lang="pl-PL" b="1" dirty="0"/>
          </a:p>
          <a:p>
            <a:r>
              <a:rPr lang="pl-PL" i="1" dirty="0"/>
              <a:t>a) przeprowadzenie ankiet ewaluacyjnych wśród beneficjentów, </a:t>
            </a:r>
            <a:endParaRPr lang="pl-PL" dirty="0"/>
          </a:p>
          <a:p>
            <a:r>
              <a:rPr lang="pl-PL" i="1" dirty="0"/>
              <a:t>b) </a:t>
            </a:r>
            <a:r>
              <a:rPr lang="pl-PL" i="1" dirty="0" smtClean="0"/>
              <a:t>badanie </a:t>
            </a:r>
            <a:r>
              <a:rPr lang="pl-PL" i="1" dirty="0"/>
              <a:t>losów absolwentów, </a:t>
            </a:r>
            <a:endParaRPr lang="pl-PL" dirty="0"/>
          </a:p>
          <a:p>
            <a:r>
              <a:rPr lang="pl-PL" i="1" dirty="0"/>
              <a:t>c) monitorowanie poziomu efektywności dotyczącego realizacji zagadnień zawodoznawczych w ramach poszczególnych przedmiotów szkolnych, </a:t>
            </a:r>
            <a:endParaRPr lang="pl-PL" dirty="0"/>
          </a:p>
          <a:p>
            <a:r>
              <a:rPr lang="pl-PL" i="1" dirty="0"/>
              <a:t>d) rozmowy indywidualne, </a:t>
            </a:r>
            <a:endParaRPr lang="pl-PL" dirty="0"/>
          </a:p>
          <a:p>
            <a:r>
              <a:rPr lang="pl-PL" dirty="0"/>
              <a:t>e) </a:t>
            </a:r>
            <a:r>
              <a:rPr lang="pl-PL" i="1" dirty="0"/>
              <a:t>zbieranie wskazówek, pomysłów od </a:t>
            </a:r>
            <a:r>
              <a:rPr lang="pl-PL" i="1" dirty="0" smtClean="0"/>
              <a:t>realizatorów                     </a:t>
            </a:r>
            <a:r>
              <a:rPr lang="pl-PL" i="1" dirty="0"/>
              <a:t>i beneficjentów dotyczących możliwości udoskonalenia Wewnątrzszkolnego Systemu Doradztwa Zawodowego.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3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korzyści WSDZ przynosi szkole?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Jest bezpośrednim wzmocnieniem edukacji!</a:t>
            </a:r>
          </a:p>
          <a:p>
            <a:r>
              <a:rPr lang="pl-PL" sz="2800" dirty="0"/>
              <a:t>Przyczynia się do wzrostu jakości kształcenia!</a:t>
            </a:r>
          </a:p>
          <a:p>
            <a:r>
              <a:rPr lang="pl-PL" sz="2800" dirty="0"/>
              <a:t>Zapewnia profesjonalną </a:t>
            </a:r>
            <a:r>
              <a:rPr lang="pl-PL" sz="2800" dirty="0" smtClean="0"/>
              <a:t>pomoc z </a:t>
            </a:r>
            <a:r>
              <a:rPr lang="pl-PL" sz="2800" smtClean="0"/>
              <a:t>doradztwa edukacyjno-zawodowego </a:t>
            </a:r>
            <a:r>
              <a:rPr lang="pl-PL" sz="2800" dirty="0"/>
              <a:t>zlokalizowaną  </a:t>
            </a:r>
            <a:r>
              <a:rPr lang="pl-PL" sz="2800" dirty="0" smtClean="0"/>
              <a:t>w </a:t>
            </a:r>
            <a:r>
              <a:rPr lang="pl-PL" sz="2800" dirty="0"/>
              <a:t>otoczeniu ucznia!</a:t>
            </a:r>
          </a:p>
          <a:p>
            <a:r>
              <a:rPr lang="pl-PL" sz="2800" dirty="0"/>
              <a:t>Zapobiega przypadkowości podjętych przez młodzież decyzji dotyczących edukacji i planowania kariery zawodowej!</a:t>
            </a:r>
          </a:p>
          <a:p>
            <a:r>
              <a:rPr lang="pl-PL" sz="2800" dirty="0"/>
              <a:t>Wzrost motywacji uczniów do nauki!</a:t>
            </a:r>
          </a:p>
          <a:p>
            <a:r>
              <a:rPr lang="pl-PL" sz="2800" dirty="0"/>
              <a:t>Wartość dodana dla szkoły!</a:t>
            </a:r>
          </a:p>
        </p:txBody>
      </p:sp>
    </p:spTree>
    <p:extLst>
      <p:ext uri="{BB962C8B-B14F-4D97-AF65-F5344CB8AC3E}">
        <p14:creationId xmlns:p14="http://schemas.microsoft.com/office/powerpoint/2010/main" val="3445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888438" y="2691686"/>
            <a:ext cx="5830559" cy="22022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Wewnątrzszkolny System Doradztwa Zawodowego</a:t>
            </a:r>
          </a:p>
          <a:p>
            <a:pPr algn="ctr"/>
            <a:r>
              <a:rPr lang="pl-PL" dirty="0" smtClean="0"/>
              <a:t>Zbiór działań w zakresie przygotowania młodzieży do efektywnego zaistnienia i poruszania się po rynku edukacyjnym i rynku pracy.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073026" y="1328539"/>
            <a:ext cx="173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Dla kogo?</a:t>
            </a:r>
            <a:endParaRPr lang="pl-PL" sz="20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9265645" y="3280884"/>
            <a:ext cx="17102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Kto realizuje?</a:t>
            </a:r>
            <a:endParaRPr lang="pl-PL" sz="20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510399" y="711557"/>
            <a:ext cx="3477297" cy="149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Dlaczego? Skąd potrzeba działania w szkołach WSDZ?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42667" y="3280884"/>
            <a:ext cx="21402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Formy realizacji </a:t>
            </a:r>
            <a:endParaRPr lang="pl-PL" sz="20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354943" y="5380151"/>
            <a:ext cx="21073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Zadania/działania</a:t>
            </a:r>
            <a:endParaRPr lang="pl-PL" sz="20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295386" y="5355996"/>
            <a:ext cx="1661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Cele </a:t>
            </a:r>
            <a:endParaRPr lang="pl-PL" sz="2400" dirty="0"/>
          </a:p>
        </p:txBody>
      </p:sp>
      <p:sp>
        <p:nvSpPr>
          <p:cNvPr id="9" name="Strzałka w dół 8"/>
          <p:cNvSpPr/>
          <p:nvPr/>
        </p:nvSpPr>
        <p:spPr>
          <a:xfrm>
            <a:off x="4220699" y="4995387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6883758" y="4984111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 w dół 11"/>
          <p:cNvSpPr/>
          <p:nvPr/>
        </p:nvSpPr>
        <p:spPr>
          <a:xfrm rot="10800000">
            <a:off x="3736067" y="2280369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dół 12"/>
          <p:cNvSpPr/>
          <p:nvPr/>
        </p:nvSpPr>
        <p:spPr>
          <a:xfrm rot="10800000">
            <a:off x="5744692" y="2261427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 w dół 13"/>
          <p:cNvSpPr/>
          <p:nvPr/>
        </p:nvSpPr>
        <p:spPr>
          <a:xfrm rot="10800000">
            <a:off x="7621548" y="2268292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dół 14"/>
          <p:cNvSpPr/>
          <p:nvPr/>
        </p:nvSpPr>
        <p:spPr>
          <a:xfrm rot="5400000">
            <a:off x="2369224" y="3591592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 w dół 15"/>
          <p:cNvSpPr/>
          <p:nvPr/>
        </p:nvSpPr>
        <p:spPr>
          <a:xfrm rot="16200000">
            <a:off x="8746431" y="3585151"/>
            <a:ext cx="484632" cy="36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5126990" y="1336977"/>
            <a:ext cx="1720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Podstawy prawne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90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07568" y="1772817"/>
            <a:ext cx="7543800" cy="2593975"/>
          </a:xfrm>
        </p:spPr>
        <p:txBody>
          <a:bodyPr>
            <a:noAutofit/>
          </a:bodyPr>
          <a:lstStyle/>
          <a:p>
            <a:r>
              <a:rPr lang="pl-PL" b="1" dirty="0" smtClean="0"/>
              <a:t>Dziękuję </a:t>
            </a:r>
            <a:br>
              <a:rPr lang="pl-PL" b="1" dirty="0" smtClean="0"/>
            </a:br>
            <a:r>
              <a:rPr lang="pl-PL" b="1" dirty="0"/>
              <a:t> </a:t>
            </a:r>
            <a:r>
              <a:rPr lang="pl-PL" b="1" dirty="0" smtClean="0"/>
              <a:t>            za uwagę!</a:t>
            </a:r>
            <a:endParaRPr lang="pl-PL" b="1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6023992" y="5539504"/>
            <a:ext cx="3960440" cy="1057848"/>
          </a:xfrm>
        </p:spPr>
        <p:txBody>
          <a:bodyPr>
            <a:normAutofit/>
          </a:bodyPr>
          <a:lstStyle/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0" y="5229200"/>
            <a:ext cx="1656184" cy="9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229200"/>
            <a:ext cx="1798632" cy="9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9" y="375935"/>
            <a:ext cx="10161430" cy="106894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460901" y="5229200"/>
            <a:ext cx="4022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Opracowanie: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Alina Urbańska</a:t>
            </a:r>
          </a:p>
          <a:p>
            <a:r>
              <a:rPr lang="pl-PL" dirty="0">
                <a:solidFill>
                  <a:prstClr val="black"/>
                </a:solidFill>
              </a:rPr>
              <a:t>Powiatowy Konsultant                                                          ds. doradztwa edukacyjno-zawodowego</a:t>
            </a:r>
          </a:p>
        </p:txBody>
      </p:sp>
    </p:spTree>
    <p:extLst>
      <p:ext uri="{BB962C8B-B14F-4D97-AF65-F5344CB8AC3E}">
        <p14:creationId xmlns:p14="http://schemas.microsoft.com/office/powerpoint/2010/main" val="18900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Podstawa prawna - </a:t>
            </a:r>
            <a:r>
              <a:rPr lang="pl-PL" sz="2400" dirty="0"/>
              <a:t>wybrane regulacje prawne dot. doradztwa edukacyjno-zawodowego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b="1" dirty="0"/>
              <a:t>Art. 98. 1. </a:t>
            </a:r>
            <a:r>
              <a:rPr lang="pl-PL" dirty="0"/>
              <a:t>Statut szkoły zawiera w szczególności:</a:t>
            </a:r>
          </a:p>
          <a:p>
            <a:pPr marL="114300" indent="0">
              <a:buNone/>
            </a:pPr>
            <a:r>
              <a:rPr lang="pl-PL" dirty="0"/>
              <a:t>16) organizację </a:t>
            </a:r>
            <a:r>
              <a:rPr lang="pl-PL" b="1" dirty="0"/>
              <a:t>wewnątrzszkolnego systemu doradztwa zawodowego.</a:t>
            </a:r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Art</a:t>
            </a:r>
            <a:r>
              <a:rPr lang="pl-PL" dirty="0"/>
              <a:t>. 109. 1. Podstawowymi formami działalności dydaktyczno-wychowawczej szkoły są:</a:t>
            </a:r>
          </a:p>
          <a:p>
            <a:pPr marL="114300" indent="0">
              <a:buNone/>
            </a:pPr>
            <a:r>
              <a:rPr lang="pl-PL" dirty="0" smtClean="0"/>
              <a:t>        5</a:t>
            </a:r>
            <a:r>
              <a:rPr lang="pl-PL" dirty="0"/>
              <a:t>) zajęcia prowadzone w ramach pomocy psychologiczno-pedagogicznej;</a:t>
            </a:r>
          </a:p>
          <a:p>
            <a:pPr marL="114300" indent="0">
              <a:buNone/>
            </a:pPr>
            <a:r>
              <a:rPr lang="pl-PL" dirty="0" smtClean="0"/>
              <a:t>        </a:t>
            </a:r>
            <a:r>
              <a:rPr lang="pl-PL" b="1" dirty="0" smtClean="0"/>
              <a:t>7</a:t>
            </a:r>
            <a:r>
              <a:rPr lang="pl-PL" b="1" dirty="0"/>
              <a:t>) zajęcia z zakresu doradztwa zawodowego.</a:t>
            </a:r>
          </a:p>
          <a:p>
            <a:pPr marL="114300" indent="0">
              <a:buNone/>
            </a:pPr>
            <a:r>
              <a:rPr lang="pl-PL" dirty="0"/>
              <a:t>6. Zajęcia, o których mowa w ust. 1 pkt 7, są organizowane dla uczniów klasy VII i VIII </a:t>
            </a:r>
            <a:r>
              <a:rPr lang="pl-PL" dirty="0" smtClean="0"/>
              <a:t>szkoły </a:t>
            </a:r>
            <a:r>
              <a:rPr lang="pl-PL" dirty="0"/>
              <a:t>podstawowej, branżowej szkoły I stopnia, liceum ogólnokształcącego </a:t>
            </a:r>
            <a:r>
              <a:rPr lang="pl-PL" dirty="0" smtClean="0"/>
              <a:t>                     i </a:t>
            </a:r>
            <a:r>
              <a:rPr lang="pl-PL" dirty="0"/>
              <a:t>technikum.</a:t>
            </a:r>
          </a:p>
          <a:p>
            <a:pPr marL="114300" indent="0">
              <a:buNone/>
            </a:pPr>
            <a:r>
              <a:rPr lang="pl-PL" b="1" dirty="0"/>
              <a:t>7. Zajęcia, o których mowa w ust. 1 pkt 7, są realizowane niezależnie od pomocy </a:t>
            </a:r>
            <a:r>
              <a:rPr lang="pl-PL" b="1" dirty="0" smtClean="0"/>
              <a:t>          w </a:t>
            </a:r>
            <a:r>
              <a:rPr lang="pl-PL" b="1" dirty="0"/>
              <a:t>wyborze kierunku kształcenia i zawodu udzielanej uczniom w ramach zajęć</a:t>
            </a:r>
            <a:r>
              <a:rPr lang="pl-PL" b="1" dirty="0" smtClean="0"/>
              <a:t>, zajęcia, o których mowa w ust. 1 pkt 5 </a:t>
            </a:r>
            <a:r>
              <a:rPr lang="pl-PL" dirty="0" smtClean="0"/>
              <a:t>(zajęcia prowadzone w ramach pomocy psychologiczno-pedagogicznej).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2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36001"/>
            <a:ext cx="10160000" cy="1143000"/>
          </a:xfrm>
        </p:spPr>
        <p:txBody>
          <a:bodyPr/>
          <a:lstStyle/>
          <a:p>
            <a:r>
              <a:rPr lang="pl-PL" dirty="0">
                <a:solidFill>
                  <a:srgbClr val="37302A"/>
                </a:solidFill>
              </a:rPr>
              <a:t>Podstawa prawna - </a:t>
            </a:r>
            <a:r>
              <a:rPr lang="pl-PL" sz="2800" dirty="0">
                <a:solidFill>
                  <a:srgbClr val="37302A"/>
                </a:solidFill>
              </a:rPr>
              <a:t>wybrane regulacje prawne dot. doradztwa edukacyjno-zawodowego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372932"/>
            <a:ext cx="10160000" cy="2971800"/>
          </a:xfrm>
        </p:spPr>
        <p:txBody>
          <a:bodyPr/>
          <a:lstStyle/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r>
              <a:rPr lang="pl-PL" sz="2800" dirty="0" smtClean="0"/>
              <a:t>Art. 93. 3. Centrum kształcenia zawodowego i ustawicznego prowadzi kwalifikacyjne kursy zawodowe, a także </a:t>
            </a:r>
            <a:r>
              <a:rPr lang="pl-PL" sz="2800" u="sng" dirty="0" smtClean="0"/>
              <a:t>podejmuje działania w zakresie poradnictwa zawodowego i informacji zawodowej</a:t>
            </a:r>
            <a:endParaRPr lang="pl-PL" sz="2800" u="sng" dirty="0"/>
          </a:p>
        </p:txBody>
      </p:sp>
    </p:spTree>
    <p:extLst>
      <p:ext uri="{BB962C8B-B14F-4D97-AF65-F5344CB8AC3E}">
        <p14:creationId xmlns:p14="http://schemas.microsoft.com/office/powerpoint/2010/main" val="37036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37302A"/>
                </a:solidFill>
              </a:rPr>
              <a:t>Podstawa prawna - </a:t>
            </a:r>
            <a:r>
              <a:rPr lang="pl-PL" sz="2800" dirty="0">
                <a:solidFill>
                  <a:srgbClr val="37302A"/>
                </a:solidFill>
              </a:rPr>
              <a:t>wybrane regulacje prawne dot. doradztwa edukacyjno-zawodowego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sz="2800" dirty="0"/>
              <a:t>Rozporządzenie Ministra Edukacji Narodowej z dnia 21 maja 2001 r. w sprawie ramowych statutów publicznego przedszkola oraz publicznych szkół (Dz. U. 2001 nr 61 poz. 624 z późn.zm.)</a:t>
            </a:r>
          </a:p>
          <a:p>
            <a:pPr marL="114300" indent="0">
              <a:buNone/>
            </a:pPr>
            <a:r>
              <a:rPr lang="pl-PL" dirty="0"/>
              <a:t>Szkoły (gimnazja, licea ogólnokształcące, technika i zasadnicze szkoły zawodowe) powinny opisać swoją koncepcję realizacji zadań z zakresu doradztwa w wewnątrzszkolnym systemie doradztwa (w załączniku dla odpowiedniego typu szkoły – § 2.1.).</a:t>
            </a:r>
          </a:p>
          <a:p>
            <a:pPr marL="114300" indent="0">
              <a:buNone/>
            </a:pPr>
            <a:r>
              <a:rPr lang="pl-PL" dirty="0"/>
              <a:t>Sposób organizacji doradztwa oraz zajęć związanych z wyborem kierunku kształcenia, </a:t>
            </a:r>
            <a:r>
              <a:rPr lang="pl-PL" dirty="0" smtClean="0"/>
              <a:t>    a </a:t>
            </a:r>
            <a:r>
              <a:rPr lang="pl-PL" dirty="0"/>
              <a:t>także organizację współdziałania szkoły z poradniami psychologiczno-pedagogicznymi i innymi instytucjami świadczącymi poradnictwo – szkoły określają w swoich statutach.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6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37302A"/>
                </a:solidFill>
              </a:rPr>
              <a:t>Podstawa prawna - </a:t>
            </a:r>
            <a:r>
              <a:rPr lang="pl-PL" sz="2800" dirty="0">
                <a:solidFill>
                  <a:srgbClr val="37302A"/>
                </a:solidFill>
              </a:rPr>
              <a:t>wybrane regulacje prawne dot. doradztwa edukacyjno-zawodowego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150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000000"/>
                </a:solidFill>
                <a:ea typeface="Open Sans"/>
                <a:cs typeface="Open Sans"/>
              </a:rPr>
              <a:t>Załącznik nr 5a szkoła policealna</a:t>
            </a:r>
          </a:p>
          <a:p>
            <a:pPr marL="114300" indent="0">
              <a:lnSpc>
                <a:spcPct val="1150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0000"/>
                </a:solidFill>
                <a:ea typeface="Open Sans"/>
                <a:cs typeface="Open Sans"/>
              </a:rPr>
              <a:t>§</a:t>
            </a:r>
            <a:r>
              <a:rPr lang="pl-PL" sz="2400" b="1" dirty="0">
                <a:solidFill>
                  <a:srgbClr val="000000"/>
                </a:solidFill>
                <a:ea typeface="Open Sans"/>
                <a:cs typeface="Open Sans"/>
              </a:rPr>
              <a:t>  2. </a:t>
            </a:r>
            <a:r>
              <a:rPr lang="pl-PL" sz="2400" dirty="0" smtClean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10</a:t>
            </a:r>
            <a:r>
              <a:rPr lang="pl-PL" sz="2400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)  organizację wewnątrzszkolnego systemu doradztwa oraz organizację współdziałania szkoły policealnej z poradniami psychologiczno-pedagogicznymi, w tym poradniami specjalistycznymi, oraz innymi instytucjami świadczącymi poradnictwo i specjalistyczną pomoc uczniom</a:t>
            </a:r>
            <a:r>
              <a:rPr lang="pl-PL" sz="2400" dirty="0" smtClean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.</a:t>
            </a:r>
            <a:endParaRPr lang="pl-PL" sz="2400" dirty="0">
              <a:ea typeface="Open Sans"/>
              <a:cs typeface="Open Sans"/>
            </a:endParaRPr>
          </a:p>
          <a:p>
            <a:pPr marL="114300" indent="0">
              <a:lnSpc>
                <a:spcPct val="115000"/>
              </a:lnSpc>
              <a:spcBef>
                <a:spcPts val="535"/>
              </a:spcBef>
              <a:spcAft>
                <a:spcPts val="1200"/>
              </a:spcAft>
              <a:buNone/>
            </a:pPr>
            <a:r>
              <a:rPr lang="pl-PL" sz="2400" b="1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§  24. </a:t>
            </a:r>
            <a:r>
              <a:rPr lang="pl-PL" sz="2400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Przepisy dotyczące szkoły policealnej dla młodzieży stosuje się odpowiednio do szkoły policealnej dla dorosłych, z wyjątkiem przepisu § 12.</a:t>
            </a:r>
            <a:endParaRPr lang="pl-PL" sz="2400" dirty="0">
              <a:ea typeface="Open Sans"/>
              <a:cs typeface="Open Sans"/>
            </a:endParaRPr>
          </a:p>
          <a:p>
            <a:pPr marL="114300" lvl="0" indent="0">
              <a:lnSpc>
                <a:spcPct val="115000"/>
              </a:lnSpc>
              <a:spcBef>
                <a:spcPts val="535"/>
              </a:spcBef>
              <a:buClr>
                <a:srgbClr val="9E8E5C"/>
              </a:buClr>
              <a:buNone/>
            </a:pPr>
            <a:r>
              <a:rPr lang="pl-PL" sz="2400" dirty="0">
                <a:solidFill>
                  <a:srgbClr val="000000"/>
                </a:solidFill>
                <a:ea typeface="Open Sans"/>
                <a:cs typeface="Open Sans"/>
              </a:rPr>
              <a:t>Załącznik nr 4</a:t>
            </a:r>
            <a:r>
              <a:rPr lang="pl-PL" sz="2400" dirty="0" smtClean="0">
                <a:solidFill>
                  <a:srgbClr val="000000"/>
                </a:solidFill>
                <a:ea typeface="Open Sans"/>
                <a:cs typeface="Open Sans"/>
              </a:rPr>
              <a:t> liceum ogólnokształcące</a:t>
            </a:r>
          </a:p>
          <a:p>
            <a:pPr marL="114300" lvl="0" indent="0">
              <a:lnSpc>
                <a:spcPct val="115000"/>
              </a:lnSpc>
              <a:spcBef>
                <a:spcPts val="535"/>
              </a:spcBef>
              <a:buClr>
                <a:srgbClr val="9E8E5C"/>
              </a:buClr>
              <a:buNone/>
            </a:pPr>
            <a:r>
              <a:rPr lang="pl-PL" sz="2400" b="1" dirty="0">
                <a:solidFill>
                  <a:srgbClr val="000000"/>
                </a:solidFill>
                <a:ea typeface="Open Sans"/>
                <a:cs typeface="Open Sans"/>
              </a:rPr>
              <a:t>§  2. </a:t>
            </a:r>
            <a:r>
              <a:rPr lang="pl-PL" sz="2400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9</a:t>
            </a:r>
            <a:r>
              <a:rPr lang="pl-PL" sz="2400" dirty="0" smtClean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)</a:t>
            </a:r>
            <a:r>
              <a:rPr lang="pl-PL" sz="2400" dirty="0" smtClean="0">
                <a:solidFill>
                  <a:srgbClr val="000000"/>
                </a:solidFill>
                <a:ea typeface="Open Sans"/>
                <a:cs typeface="Open Sans"/>
              </a:rPr>
              <a:t> ……………………</a:t>
            </a:r>
            <a:endParaRPr lang="pl-PL" sz="2400" dirty="0">
              <a:solidFill>
                <a:srgbClr val="000000"/>
              </a:solidFill>
              <a:ea typeface="Open Sans"/>
              <a:cs typeface="Open Sans"/>
            </a:endParaRPr>
          </a:p>
          <a:p>
            <a:pPr marL="114300" indent="0">
              <a:lnSpc>
                <a:spcPct val="115000"/>
              </a:lnSpc>
              <a:spcBef>
                <a:spcPts val="535"/>
              </a:spcBef>
              <a:spcAft>
                <a:spcPts val="1200"/>
              </a:spcAft>
              <a:buNone/>
            </a:pPr>
            <a:r>
              <a:rPr lang="pl-PL" sz="2400" b="1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§  23. </a:t>
            </a:r>
            <a:r>
              <a:rPr lang="pl-PL" sz="2400" dirty="0">
                <a:solidFill>
                  <a:srgbClr val="000000"/>
                </a:solidFill>
                <a:highlight>
                  <a:srgbClr val="FFFF00"/>
                </a:highlight>
                <a:ea typeface="Open Sans"/>
                <a:cs typeface="Open Sans"/>
              </a:rPr>
              <a:t>Przepisy dotyczące liceum ogólnokształcącego dla młodzieży stosuje się odpowiednio do liceum ogólnokształcącego dla dorosłych, zwanego dalej "liceum dla dorosłych", z wyjątkiem przepisów § 2 ust. 1 pkt 1, w części dotyczącej programu wychowawczego liceum i programu profilaktyki, pkt 10 i ust. 2 oraz § 9 i 11.</a:t>
            </a:r>
            <a:endParaRPr lang="pl-PL" sz="2400" dirty="0">
              <a:ea typeface="Open Sans"/>
              <a:cs typeface="Open Sans"/>
            </a:endParaRP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406400" y="3902299"/>
            <a:ext cx="10363201" cy="2738907"/>
          </a:xfrm>
        </p:spPr>
        <p:txBody>
          <a:bodyPr/>
          <a:lstStyle/>
          <a:p>
            <a:r>
              <a:rPr lang="pl-PL" dirty="0"/>
              <a:t>Na podstawie art. 47 </a:t>
            </a:r>
            <a:r>
              <a:rPr lang="pl-PL" dirty="0" smtClean="0"/>
              <a:t>ust</a:t>
            </a:r>
            <a:r>
              <a:rPr lang="pl-PL" dirty="0"/>
              <a:t>. 1 pkt 5 ustawy z dnia 14 grudnia 2016 r. - Prawo oświatowe </a:t>
            </a:r>
            <a:endParaRPr lang="pl-PL" dirty="0" smtClean="0"/>
          </a:p>
          <a:p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ozporządzenie ma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zastosowanie do pomocy psychologiczno-pedagogicznej udzielanej uczniom </a:t>
            </a: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w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przedszkolach, szkołach podstawowych, szkołach ponadpodstawowych i placówkach systemu oświaty.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Zgodnie z </a:t>
            </a:r>
            <a:r>
              <a:rPr lang="pl-PL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art. 363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ustawy z dnia 14 grudnia 2016 r. - Przepisy wprowadzające ustawę - Prawo oświatowe (Dz. U. z 2017 r. poz. 60 i 949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), a w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odniesieniu do pomocy psychologiczno-pedagogicznej udzielanej uczniom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w dotychczasowych gimnazjach i szkołach </a:t>
            </a:r>
            <a:r>
              <a:rPr lang="pl-PL" dirty="0" smtClean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ponadgimnazjalnych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nadal </a:t>
            </a:r>
            <a:r>
              <a:rPr lang="pl-PL" dirty="0" smtClean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ma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zastosowanie </a:t>
            </a:r>
            <a:r>
              <a:rPr lang="pl-PL" b="1" u="sng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rozporządzenie Ministra Edukacji Narodowej z dnia 30 kwietnia 2013 r. w sprawie zasad udzielania </a:t>
            </a:r>
            <a:r>
              <a:rPr lang="pl-PL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 i </a:t>
            </a:r>
            <a:r>
              <a:rPr lang="pl-PL" b="1" u="sng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organizacji pomocy psychologiczno-pedagogicznej w publicznych przedszkolach, </a:t>
            </a:r>
            <a:r>
              <a:rPr lang="pl-PL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szkołach </a:t>
            </a:r>
            <a:r>
              <a:rPr lang="pl-PL" b="1" u="sng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 placówkach</a:t>
            </a:r>
            <a:r>
              <a:rPr lang="pl-PL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(Dz. U. poz. 532) aż do czasu zakończenia kształcenia w tych szkołach.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W ww. rozporządzeniu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zostały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wprowadzone analogiczne rozwiązania jak przewidziane w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niniejszym.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3225085"/>
          </a:xfrm>
        </p:spPr>
        <p:txBody>
          <a:bodyPr/>
          <a:lstStyle/>
          <a:p>
            <a:pPr marL="1143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8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ROZPORZĄDZENIE</a:t>
            </a:r>
            <a:br>
              <a:rPr lang="pl-PL" sz="28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MINISTRA EDUKACJI NARODOWEJ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1600" b="1" dirty="0">
                <a:solidFill>
                  <a:srgbClr val="6C54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dnia 9 sierpnia 2017 r.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>
                <a:solidFill>
                  <a:srgbClr val="6C54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sprawie zasad organizacji i udzielania pomocy psychologiczno-pedagogicznej w publicznych przedszkolach, szkołach i placówkach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1400" dirty="0">
                <a:solidFill>
                  <a:srgbClr val="6573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(Dz. U. poz. 1591)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pl-PL" sz="16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ogłoszono dnia 25 sierpnia 2017 r.</a:t>
            </a:r>
            <a:br>
              <a:rPr lang="pl-PL" sz="16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obowiązuje od dnia 1 września 2017 r</a:t>
            </a:r>
            <a:r>
              <a:rPr lang="pl-PL" sz="1600" b="1" dirty="0" smtClean="0">
                <a:solidFill>
                  <a:srgbClr val="7756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zylegani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_16x9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Sprzęgacz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projektem zielonego przezroczystego obramowania (panoramiczna)</Template>
  <TotalTime>0</TotalTime>
  <Words>3714</Words>
  <Application>Microsoft Office PowerPoint</Application>
  <PresentationFormat>Panoramiczny</PresentationFormat>
  <Paragraphs>406</Paragraphs>
  <Slides>44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59" baseType="lpstr">
      <vt:lpstr>AR JULIAN</vt:lpstr>
      <vt:lpstr>Arial</vt:lpstr>
      <vt:lpstr>Calibri</vt:lpstr>
      <vt:lpstr>Cambria</vt:lpstr>
      <vt:lpstr>Century Gothic</vt:lpstr>
      <vt:lpstr>Comic Sans MS</vt:lpstr>
      <vt:lpstr>Euphemia</vt:lpstr>
      <vt:lpstr>Georgia</vt:lpstr>
      <vt:lpstr>Lucida Sans Unicode</vt:lpstr>
      <vt:lpstr>Open Sans</vt:lpstr>
      <vt:lpstr>Times New Roman</vt:lpstr>
      <vt:lpstr>Wingdings</vt:lpstr>
      <vt:lpstr>Przyleganie</vt:lpstr>
      <vt:lpstr>1_Przyleganie</vt:lpstr>
      <vt:lpstr>Math_16x9</vt:lpstr>
      <vt:lpstr> Wewnątrzszkolny System Doradztwa Zawodowego     istota i potrzeba prowadzenia tego typu działań w szkołach </vt:lpstr>
      <vt:lpstr> Podstawy prawne - wybrane regulacje prawne dot. doradztwa edukacyjno-zawodowego  </vt:lpstr>
      <vt:lpstr>Podstawa prawna - wybrane regulacje prawne dot. doradztwa edukacyjno-zawodowego </vt:lpstr>
      <vt:lpstr>Podstawa prawna - wybrane regulacje prawne dot. doradztwa edukacyjno-zawodowego </vt:lpstr>
      <vt:lpstr>Podstawa prawna - wybrane regulacje prawne dot. doradztwa edukacyjno-zawodowego </vt:lpstr>
      <vt:lpstr>Podstawa prawna - wybrane regulacje prawne dot. doradztwa edukacyjno-zawodowego </vt:lpstr>
      <vt:lpstr>Podstawa prawna - wybrane regulacje prawne dot. doradztwa edukacyjno-zawodowego </vt:lpstr>
      <vt:lpstr>Podstawa prawna - wybrane regulacje prawne dot. doradztwa edukacyjno-zawodowego </vt:lpstr>
      <vt:lpstr>Prezentacja programu PowerPoint</vt:lpstr>
      <vt:lpstr> Podstawa prawna - Na podstawie art. 47 ust. 1 pkt 5 ustawy z dnia 14 grudnia 2016 r. -                     Prawo oświatowe  </vt:lpstr>
      <vt:lpstr> Podstawa prawna - Na podstawie art. 47 ust. 1 pkt 5 ustawy z dnia 14 grudnia 2016 r.                         - Prawo oświatowe  </vt:lpstr>
      <vt:lpstr> Podstawa prawna - Na podstawie art. 47 ust. 1 pkt 5 ustawy z dnia 14 grudnia 2016 r.                         - Prawo oświatowe  </vt:lpstr>
      <vt:lpstr> Podstawa prawna -  Na podstawie art. 22 ust. 2 pkt 11 ustawy z dnia 7 września 1991 r.   o                                                                                                                                                            systemie oświaty (Dz. U. z 2016 r. poz. 1943,z późn. zm.2)  </vt:lpstr>
      <vt:lpstr>Podstawy prawne</vt:lpstr>
      <vt:lpstr>Prezentacja programu PowerPoint</vt:lpstr>
      <vt:lpstr>ZMIANY W KARIERZE</vt:lpstr>
      <vt:lpstr> ZMIANY W KARIERZE Zmiany w organizacjach doprowadziły do zmian w procesie zarządzania własną karierą.  </vt:lpstr>
      <vt:lpstr>Potrzeba WSDZ w szkole !</vt:lpstr>
      <vt:lpstr>Wyniki badań!</vt:lpstr>
      <vt:lpstr>Barometr zawodów 2016</vt:lpstr>
      <vt:lpstr>KOMPETENCJE PRZYSZŁOŚCI W POLSCE</vt:lpstr>
      <vt:lpstr>Co to jest WSDZ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Kto tworzy w szkole WSDZ?</vt:lpstr>
      <vt:lpstr>Prezentacja programu PowerPoint</vt:lpstr>
      <vt:lpstr>Prezentacja programu PowerPoint</vt:lpstr>
      <vt:lpstr>Dyrektor w tym zakresie może zrobić </vt:lpstr>
      <vt:lpstr>Nauczyciele mogą zrobić w tym zakresie </vt:lpstr>
      <vt:lpstr>Koordynator działań z doradztwa edukacyjno-zawodowego/ doradca zawodowy może zrobić  </vt:lpstr>
      <vt:lpstr>Inni pracownicy szkoły   </vt:lpstr>
      <vt:lpstr>DIAGNOZA przed wprowadzeniem WSDZ</vt:lpstr>
      <vt:lpstr>Struktura  </vt:lpstr>
      <vt:lpstr>Dla kogo?</vt:lpstr>
      <vt:lpstr>WSDZ -plan działań z doradztwa edukacyjno-zawodowego na rok szkolny 2017/2018</vt:lpstr>
      <vt:lpstr>    WSDZ -plan działań z doradztwa edukacyjno-zawodowego na rok szkolny 2017/2018  </vt:lpstr>
      <vt:lpstr>Ewaluacja realizacji WSDZ</vt:lpstr>
      <vt:lpstr>Jakie korzyści WSDZ przynosi szkole?</vt:lpstr>
      <vt:lpstr>Prezentacja programu PowerPoint</vt:lpstr>
      <vt:lpstr>Dziękuję              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2016-09-20T14:23:18Z</dcterms:created>
  <dcterms:modified xsi:type="dcterms:W3CDTF">2017-10-27T10:57:44Z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