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42"/>
  </p:notesMasterIdLst>
  <p:sldIdLst>
    <p:sldId id="256" r:id="rId2"/>
    <p:sldId id="282" r:id="rId3"/>
    <p:sldId id="300" r:id="rId4"/>
    <p:sldId id="291" r:id="rId5"/>
    <p:sldId id="292" r:id="rId6"/>
    <p:sldId id="293" r:id="rId7"/>
    <p:sldId id="267" r:id="rId8"/>
    <p:sldId id="268" r:id="rId9"/>
    <p:sldId id="278" r:id="rId10"/>
    <p:sldId id="279" r:id="rId11"/>
    <p:sldId id="280" r:id="rId12"/>
    <p:sldId id="301" r:id="rId13"/>
    <p:sldId id="302" r:id="rId14"/>
    <p:sldId id="303" r:id="rId15"/>
    <p:sldId id="305" r:id="rId16"/>
    <p:sldId id="259" r:id="rId17"/>
    <p:sldId id="262" r:id="rId18"/>
    <p:sldId id="263" r:id="rId19"/>
    <p:sldId id="283" r:id="rId20"/>
    <p:sldId id="284" r:id="rId21"/>
    <p:sldId id="285" r:id="rId22"/>
    <p:sldId id="265" r:id="rId23"/>
    <p:sldId id="266" r:id="rId24"/>
    <p:sldId id="294" r:id="rId25"/>
    <p:sldId id="270" r:id="rId26"/>
    <p:sldId id="271" r:id="rId27"/>
    <p:sldId id="272" r:id="rId28"/>
    <p:sldId id="273" r:id="rId29"/>
    <p:sldId id="275" r:id="rId30"/>
    <p:sldId id="277" r:id="rId31"/>
    <p:sldId id="287" r:id="rId32"/>
    <p:sldId id="289" r:id="rId33"/>
    <p:sldId id="290" r:id="rId34"/>
    <p:sldId id="308" r:id="rId35"/>
    <p:sldId id="309" r:id="rId36"/>
    <p:sldId id="310" r:id="rId37"/>
    <p:sldId id="296" r:id="rId38"/>
    <p:sldId id="297" r:id="rId39"/>
    <p:sldId id="295" r:id="rId40"/>
    <p:sldId id="298" r:id="rId4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4660"/>
  </p:normalViewPr>
  <p:slideViewPr>
    <p:cSldViewPr>
      <p:cViewPr>
        <p:scale>
          <a:sx n="60" d="100"/>
          <a:sy n="60" d="100"/>
        </p:scale>
        <p:origin x="-94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44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CEC9D-2765-42C6-BA4B-80D485AF5DDD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7B03D-DD5E-4655-8953-110FBB887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9E7F743B-0544-4802-B865-1BB9DA7069C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44EC37DE-D03E-470E-AA38-C044A2E7676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826578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1178275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07679297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273362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04889375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782097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278133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B2C7F-4E42-483D-9D7A-653CEF8C6F6C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118C2-2683-4C43-82F0-1F2147C82E1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21785515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9E002E8-7A2E-44A5-A521-4D74AD44BBD2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45991562-EF49-43CC-B6D2-2574DCE716AC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37654369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B4417-9266-4B92-B445-E8701C8ADA88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897DB-FB05-4E58-88AD-C894E4244FC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0910916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0357A94-E0A8-40A7-8E0A-80A6B6744195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4C83F059-E3E3-4FE9-ADC9-14D542E01B2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5557012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D9C14-24B5-4654-A678-8EE90A2811B2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D304-39CE-4507-B683-EB05AA02995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4646715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B9B49-1079-4E05-8952-0A1ED9044289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8C548-B58A-4C7F-91D8-E9F57FF9305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0729590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BF78B5-835F-4DA2-B855-A5A78F269A94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B8DE8-5338-4358-B037-5E9B735CBE70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112205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646DF-FD6E-4035-9F86-88FB8AC183A0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F70E7-AE19-463A-B537-7D9B8E2B6E00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6982611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DCAEBB-46D8-4C91-AB6B-A23B92CD0675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0DC9C5-D435-4C43-B694-F8D663C508E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753481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B6245-F649-42FC-A130-B685B3C41B23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FCAEC-AE45-4EFD-ADE7-54AD14F5172E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6674323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74F9B3-AFC6-416D-8068-DEF92CC6090D}" type="datetimeFigureOut">
              <a:rPr lang="pl-PL" smtClean="0"/>
              <a:pPr>
                <a:defRPr/>
              </a:pPr>
              <a:t>2016-09-06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E387148-AA56-44B7-9A36-BD352E7C52A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668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transition spd="slow">
    <p:cover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2564904"/>
            <a:ext cx="8361344" cy="286816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Centrum kształcenia</a:t>
            </a:r>
            <a:b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zawodowego </a:t>
            </a:r>
            <a:r>
              <a:rPr lang="pl-P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i ustawicznego </a:t>
            </a:r>
            <a:b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w Chojnicach</a:t>
            </a:r>
            <a:endParaRPr lang="pl-P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2656"/>
            <a:ext cx="2880320" cy="156583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550670"/>
            <a:ext cx="4714836" cy="85950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dirty="0" smtClean="0">
                <a:ln w="500">
                  <a:noFill/>
                </a:ln>
                <a:solidFill>
                  <a:srgbClr val="FFFF00"/>
                </a:solidFill>
              </a:rPr>
              <a:t>NOWA PERSPEKTYWA W Centrum </a:t>
            </a:r>
            <a:r>
              <a:rPr lang="pl-PL" sz="1800" dirty="0">
                <a:ln w="500">
                  <a:noFill/>
                </a:ln>
                <a:solidFill>
                  <a:srgbClr val="FFFF00"/>
                </a:solidFill>
              </a:rPr>
              <a:t>Kształcenia Zawodowego </a:t>
            </a:r>
            <a:r>
              <a:rPr lang="pl-PL" sz="1800" dirty="0" smtClean="0">
                <a:ln w="500">
                  <a:noFill/>
                </a:ln>
                <a:solidFill>
                  <a:srgbClr val="FFFF00"/>
                </a:solidFill>
              </a:rPr>
              <a:t/>
            </a:r>
            <a:br>
              <a:rPr lang="pl-PL" sz="1800" dirty="0" smtClean="0">
                <a:ln w="500">
                  <a:noFill/>
                </a:ln>
                <a:solidFill>
                  <a:srgbClr val="FFFF00"/>
                </a:solidFill>
              </a:rPr>
            </a:br>
            <a:r>
              <a:rPr lang="pl-PL" sz="1800" dirty="0" smtClean="0">
                <a:ln w="500">
                  <a:noFill/>
                </a:ln>
                <a:solidFill>
                  <a:srgbClr val="FFFF00"/>
                </a:solidFill>
              </a:rPr>
              <a:t>i </a:t>
            </a:r>
            <a:r>
              <a:rPr lang="pl-PL" sz="1800" dirty="0">
                <a:ln w="500">
                  <a:noFill/>
                </a:ln>
                <a:solidFill>
                  <a:srgbClr val="FFFF00"/>
                </a:solidFill>
              </a:rPr>
              <a:t>Ustawicznego </a:t>
            </a:r>
            <a:r>
              <a:rPr lang="pl-PL" sz="1800" dirty="0" smtClean="0">
                <a:ln w="500">
                  <a:noFill/>
                </a:ln>
                <a:solidFill>
                  <a:srgbClr val="FFFF00"/>
                </a:solidFill>
              </a:rPr>
              <a:t>w CHOJNICACH</a:t>
            </a:r>
            <a:endParaRPr lang="pl-PL" sz="1800" dirty="0">
              <a:ln w="50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8195" name="Symbol zastępczy zawartości 2"/>
          <p:cNvSpPr>
            <a:spLocks noGrp="1"/>
          </p:cNvSpPr>
          <p:nvPr>
            <p:ph sz="half" idx="1"/>
          </p:nvPr>
        </p:nvSpPr>
        <p:spPr>
          <a:xfrm>
            <a:off x="-180528" y="2537266"/>
            <a:ext cx="4752528" cy="4320734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CKZiU</a:t>
            </a: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PLANUJE ROZSZERZENIE ZAKRESU WSPŁPRACY Z PRACODAWCAMI POPRZEZ: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pl-PL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realizację staży 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rozszerzenie zakresu realizowanych praktyk 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realizację zajęć praktycznych 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współpracę z doradcami zawodowymi w zakresie pomocy wybraniu ścieżki rozwoju</a:t>
            </a:r>
          </a:p>
          <a:p>
            <a:pPr lvl="1" eaLnBrk="1" hangingPunct="1">
              <a:lnSpc>
                <a:spcPct val="80000"/>
              </a:lnSpc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współpracę z PUP w Chojnicach w zakresie zatrudniania słuchaczy</a:t>
            </a:r>
          </a:p>
        </p:txBody>
      </p:sp>
      <p:pic>
        <p:nvPicPr>
          <p:cNvPr id="8196" name="Picture 9" descr="P10303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2387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P10303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33068"/>
            <a:ext cx="23764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980567" y="404748"/>
            <a:ext cx="8172400" cy="857974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err="1" smtClean="0">
                <a:ln w="500">
                  <a:noFill/>
                </a:ln>
                <a:solidFill>
                  <a:srgbClr val="FFC000"/>
                </a:solidFill>
              </a:rPr>
              <a:t>WspółpracA</a:t>
            </a: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  Centrum Kształcenia </a:t>
            </a:r>
            <a:b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</a:b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Zawodowego i Ustawicznego z Pracodawcami 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45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rostokąt 1"/>
          <p:cNvSpPr>
            <a:spLocks noChangeArrowheads="1"/>
          </p:cNvSpPr>
          <p:nvPr/>
        </p:nvSpPr>
        <p:spPr bwMode="auto">
          <a:xfrm>
            <a:off x="0" y="1939550"/>
            <a:ext cx="5148064" cy="46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>
              <a:lnSpc>
                <a:spcPct val="115000"/>
              </a:lnSpc>
            </a:pPr>
            <a:r>
              <a:rPr lang="pl-PL" b="1" dirty="0">
                <a:solidFill>
                  <a:schemeClr val="bg1"/>
                </a:solidFill>
                <a:ea typeface="Calibri" panose="020F0502020204030204" pitchFamily="34" charset="0"/>
                <a:cs typeface="HelveticaNeue-Bold"/>
              </a:rPr>
              <a:t>Współpraca z pracodawcami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-Bold"/>
              </a:rPr>
              <a:t>jest jednym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głównych celów kształcenia zawodowego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/>
            </a:r>
            <a:b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</a:b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i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ustawicznego w nowej perspektywie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/>
            </a:r>
            <a:b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</a:b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2014–2020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. Jednym z elementów współpracy będzie podniesienie umiejętności i kwalifikacji przyszłych pracowników i osób poszukujących pracy, dopasowania systemów kształcenia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/>
            </a:r>
            <a:b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</a:b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i szkolenia</a:t>
            </a:r>
            <a:r>
              <a:rPr lang="pl-PL" sz="24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do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potrzeb rynku pracy, m.in. przez poprawę jakości kształcenia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/>
            </a:r>
            <a:b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</a:b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i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szkolenia zawodowego</a:t>
            </a:r>
            <a:r>
              <a:rPr lang="pl-PL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oraz utworzenie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/>
            </a:r>
            <a:b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</a:b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i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rozwijanie systemów uczenia się poprzez praktyczną naukę zawodu realizowaną</a:t>
            </a:r>
            <a:r>
              <a:rPr lang="pl-PL" sz="2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solidFill>
                  <a:schemeClr val="bg1"/>
                </a:solidFill>
                <a:ea typeface="Calibri" panose="020F0502020204030204" pitchFamily="34" charset="0"/>
                <a:cs typeface="HelveticaNeue-Bold"/>
              </a:rPr>
              <a:t>w ścisłej współpracy z 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-Bold"/>
              </a:rPr>
              <a:t>pracodawcami</a:t>
            </a:r>
            <a:r>
              <a:rPr lang="pl-PL" dirty="0" smtClean="0">
                <a:solidFill>
                  <a:schemeClr val="bg1"/>
                </a:solidFill>
                <a:ea typeface="Calibri" panose="020F0502020204030204" pitchFamily="34" charset="0"/>
                <a:cs typeface="HelveticaNeue"/>
              </a:rPr>
              <a:t>.</a:t>
            </a:r>
            <a:endParaRPr lang="pl-PL" sz="2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5" descr="P1030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86434"/>
            <a:ext cx="22542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P10303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05796"/>
            <a:ext cx="2160240" cy="246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115616" y="404664"/>
            <a:ext cx="8028384" cy="785966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err="1" smtClean="0">
                <a:ln w="500">
                  <a:noFill/>
                </a:ln>
                <a:solidFill>
                  <a:srgbClr val="FFC000"/>
                </a:solidFill>
              </a:rPr>
              <a:t>WspółpracA</a:t>
            </a: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  Centrum Kształcenia </a:t>
            </a:r>
            <a:b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</a:b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Zawodowego i Ustawicznego z Pracodawcami 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97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425" y="86367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Projekty unijne</a:t>
            </a:r>
            <a:endParaRPr lang="pl-PL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176712" cy="4392487"/>
          </a:xfrm>
        </p:spPr>
        <p:txBody>
          <a:bodyPr>
            <a:noAutofit/>
          </a:bodyPr>
          <a:lstStyle/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W odpowiedzi na potrzeby słuchaczy, w trosce o ich rozwój społeczny, szkoła podjęła współpracę międzynarodową z krajami Unii Europejskiej, by wspólnie eksplorować tematykę, dzielić się dobrymi praktykami oraz wspólnie wypracować narzędzia zapobiegające wykluczeniu społecznemu czy informatycznemu, a także różnicom międzypokoleniowym.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3672149"/>
            <a:ext cx="3908425" cy="1113901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60" y="1042877"/>
            <a:ext cx="3333300" cy="16666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5" y="4653136"/>
            <a:ext cx="1864452" cy="184116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88" b="84999"/>
          <a:stretch/>
        </p:blipFill>
        <p:spPr>
          <a:xfrm>
            <a:off x="2623319" y="5187943"/>
            <a:ext cx="5076056" cy="7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35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425" y="86367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Projekty unijne</a:t>
            </a:r>
            <a:endParaRPr lang="pl-PL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8204" y="980728"/>
            <a:ext cx="4572000" cy="4392487"/>
          </a:xfrm>
        </p:spPr>
        <p:txBody>
          <a:bodyPr>
            <a:noAutofit/>
          </a:bodyPr>
          <a:lstStyle/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pl-PL" sz="1800" dirty="0" smtClean="0">
                <a:solidFill>
                  <a:srgbClr val="FFC000"/>
                </a:solidFill>
              </a:rPr>
              <a:t>EMYA – </a:t>
            </a:r>
            <a:r>
              <a:rPr lang="en-US" sz="1800" dirty="0">
                <a:solidFill>
                  <a:srgbClr val="FFC000"/>
                </a:solidFill>
              </a:rPr>
              <a:t>European practices of mentoring with young people adults at risk of social disadvantaged and school </a:t>
            </a:r>
            <a:r>
              <a:rPr lang="en-US" sz="1800" dirty="0" smtClean="0">
                <a:solidFill>
                  <a:srgbClr val="FFC000"/>
                </a:solidFill>
              </a:rPr>
              <a:t>drop-out</a:t>
            </a:r>
            <a:r>
              <a:rPr lang="pl-PL" sz="1800" dirty="0" smtClean="0">
                <a:solidFill>
                  <a:srgbClr val="FFC000"/>
                </a:solidFill>
              </a:rPr>
              <a:t> w ramach programu LLP </a:t>
            </a:r>
            <a:r>
              <a:rPr lang="pl-PL" sz="1800" dirty="0" err="1" smtClean="0">
                <a:solidFill>
                  <a:srgbClr val="FFC000"/>
                </a:solidFill>
              </a:rPr>
              <a:t>Grundtvig</a:t>
            </a:r>
            <a:r>
              <a:rPr lang="pl-PL" sz="1800" dirty="0" smtClean="0">
                <a:solidFill>
                  <a:schemeClr val="bg1"/>
                </a:solidFill>
              </a:rPr>
              <a:t>, 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Stworzyliśmy projekt zaakceptowany w pierwszej turze, 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Współpracowaliśmy z partnerami z Rumunii, Niemiec, Włoch, Łotwy oraz Węgier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Opracowaliśmy podręcznik z wytycznymi, dobrymi praktykami i </a:t>
            </a:r>
            <a:r>
              <a:rPr lang="pl-PL" sz="1800" dirty="0" err="1" smtClean="0">
                <a:solidFill>
                  <a:schemeClr val="bg1"/>
                </a:solidFill>
              </a:rPr>
              <a:t>narzędzimi</a:t>
            </a:r>
            <a:r>
              <a:rPr lang="pl-PL" sz="1800" dirty="0" smtClean="0">
                <a:solidFill>
                  <a:schemeClr val="bg1"/>
                </a:solidFill>
              </a:rPr>
              <a:t> wspomagania rozwoju młodych ludzi zagrożonych wykluczeniem społecznym i porażką edukacyjną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Zaimplementowaliśmy działania wspomagające budowanie społeczności szkolnej oraz wzmacnianie wiary we własne siły w cyklu edukacyjnym.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1850" y="2920908"/>
            <a:ext cx="3908425" cy="2616383"/>
          </a:xfrm>
        </p:spPr>
      </p:pic>
    </p:spTree>
    <p:extLst>
      <p:ext uri="{BB962C8B-B14F-4D97-AF65-F5344CB8AC3E}">
        <p14:creationId xmlns:p14="http://schemas.microsoft.com/office/powerpoint/2010/main" val="3321094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425" y="86367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Projekty unijne</a:t>
            </a:r>
            <a:endParaRPr lang="pl-PL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5004048" cy="4392487"/>
          </a:xfrm>
        </p:spPr>
        <p:txBody>
          <a:bodyPr>
            <a:noAutofit/>
          </a:bodyPr>
          <a:lstStyle/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pl-PL" sz="1800" dirty="0" smtClean="0">
                <a:solidFill>
                  <a:srgbClr val="FFC000"/>
                </a:solidFill>
              </a:rPr>
              <a:t>FYGO – </a:t>
            </a:r>
            <a:r>
              <a:rPr lang="pl-PL" sz="1800" dirty="0" err="1" smtClean="0">
                <a:solidFill>
                  <a:srgbClr val="FFC000"/>
                </a:solidFill>
              </a:rPr>
              <a:t>Feeling</a:t>
            </a:r>
            <a:r>
              <a:rPr lang="pl-PL" sz="1800" dirty="0" smtClean="0">
                <a:solidFill>
                  <a:srgbClr val="FFC000"/>
                </a:solidFill>
              </a:rPr>
              <a:t> </a:t>
            </a:r>
            <a:r>
              <a:rPr lang="pl-PL" sz="1800" dirty="0" err="1" smtClean="0">
                <a:solidFill>
                  <a:srgbClr val="FFC000"/>
                </a:solidFill>
              </a:rPr>
              <a:t>Younger</a:t>
            </a:r>
            <a:r>
              <a:rPr lang="pl-PL" sz="1800" dirty="0" smtClean="0">
                <a:solidFill>
                  <a:srgbClr val="FFC000"/>
                </a:solidFill>
              </a:rPr>
              <a:t> by </a:t>
            </a:r>
            <a:r>
              <a:rPr lang="pl-PL" sz="1800" dirty="0" err="1" smtClean="0">
                <a:solidFill>
                  <a:srgbClr val="FFC000"/>
                </a:solidFill>
              </a:rPr>
              <a:t>Getting</a:t>
            </a:r>
            <a:r>
              <a:rPr lang="pl-PL" sz="1800" dirty="0" smtClean="0">
                <a:solidFill>
                  <a:srgbClr val="FFC000"/>
                </a:solidFill>
              </a:rPr>
              <a:t> </a:t>
            </a:r>
            <a:r>
              <a:rPr lang="pl-PL" sz="1800" dirty="0" err="1" smtClean="0">
                <a:solidFill>
                  <a:srgbClr val="FFC000"/>
                </a:solidFill>
              </a:rPr>
              <a:t>Older</a:t>
            </a:r>
            <a:endParaRPr lang="pl-PL" sz="1800" dirty="0" smtClean="0">
              <a:solidFill>
                <a:srgbClr val="FFC000"/>
              </a:solidFill>
            </a:endParaRP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Stworzyliśmy projekt zaakceptowany w pierwszej turze (13 miejsce)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Współpracowaliśmy z 13 krajami Unii Europejskiej i  nie tylko: </a:t>
            </a:r>
            <a:r>
              <a:rPr lang="pl-PL" sz="1800" dirty="0">
                <a:solidFill>
                  <a:schemeClr val="bg1"/>
                </a:solidFill>
              </a:rPr>
              <a:t>Włochy, </a:t>
            </a:r>
            <a:r>
              <a:rPr lang="pl-PL" sz="1800" dirty="0" smtClean="0">
                <a:solidFill>
                  <a:schemeClr val="bg1"/>
                </a:solidFill>
              </a:rPr>
              <a:t> </a:t>
            </a:r>
            <a:r>
              <a:rPr lang="pl-PL" sz="1800" dirty="0">
                <a:solidFill>
                  <a:schemeClr val="bg1"/>
                </a:solidFill>
              </a:rPr>
              <a:t>Wielka Brytania, Holandia, Norwegia, Grecja, Cypr, Bułgaria, Rumunia, Finlandia, Turcja, </a:t>
            </a:r>
            <a:r>
              <a:rPr lang="pl-PL" sz="1800" dirty="0" smtClean="0">
                <a:solidFill>
                  <a:schemeClr val="bg1"/>
                </a:solidFill>
              </a:rPr>
              <a:t>Litwa, </a:t>
            </a:r>
            <a:r>
              <a:rPr lang="pl-PL" sz="1800" dirty="0">
                <a:solidFill>
                  <a:schemeClr val="bg1"/>
                </a:solidFill>
              </a:rPr>
              <a:t>Czechy, </a:t>
            </a:r>
            <a:r>
              <a:rPr lang="pl-PL" sz="1800" dirty="0" smtClean="0">
                <a:solidFill>
                  <a:schemeClr val="bg1"/>
                </a:solidFill>
              </a:rPr>
              <a:t>Słowacja.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Wspólnie wypracowaliśmy narzędzia zapobiegające wykluczeniu cyfrowemu, zwłaszcza osób starszych.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Opracowaliśmy łatwy do wdrożenia zestaw kursów posługiwania się narzędziami, nieodzownymi w XXI wieku, wieku cyfryzacji.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Nauczyliśmy się łączyć pokolenia, skłaniając ich do wymiany doświadczeń i współpracy.</a:t>
            </a: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accent4"/>
              </a:buClr>
              <a:defRPr/>
            </a:pPr>
            <a:endParaRPr lang="pl-PL" sz="1800" dirty="0" smtClean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1700808"/>
            <a:ext cx="3521075" cy="2640806"/>
          </a:xfrm>
        </p:spPr>
      </p:pic>
    </p:spTree>
    <p:extLst>
      <p:ext uri="{BB962C8B-B14F-4D97-AF65-F5344CB8AC3E}">
        <p14:creationId xmlns:p14="http://schemas.microsoft.com/office/powerpoint/2010/main" val="11196611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4972" y="116632"/>
            <a:ext cx="6159028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Ogólnopolska olimpiada wiedzy administracyjno-prawnej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2780928"/>
            <a:ext cx="7311156" cy="3345235"/>
          </a:xfrm>
        </p:spPr>
        <p:txBody>
          <a:bodyPr>
            <a:normAutofit/>
          </a:bodyPr>
          <a:lstStyle/>
          <a:p>
            <a:r>
              <a:rPr lang="pl-PL" sz="1800" dirty="0">
                <a:solidFill>
                  <a:schemeClr val="bg1"/>
                </a:solidFill>
              </a:rPr>
              <a:t>Cenną inicjatywą naszej szkoły jest organizowanie , począwszy od 2011r. , olimpiad administracyjno-prawnych. </a:t>
            </a:r>
            <a:r>
              <a:rPr lang="pl-PL" sz="1800" dirty="0" smtClean="0">
                <a:solidFill>
                  <a:schemeClr val="bg1"/>
                </a:solidFill>
              </a:rPr>
              <a:t/>
            </a:r>
            <a:br>
              <a:rPr lang="pl-PL" sz="18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W </a:t>
            </a:r>
            <a:r>
              <a:rPr lang="pl-PL" sz="1800" dirty="0">
                <a:solidFill>
                  <a:schemeClr val="bg1"/>
                </a:solidFill>
              </a:rPr>
              <a:t>szkołach dla młodzieży nie brakuje przedsięwzięć, które pozwalają młodym ludziom sprawdzić swoją wiedzę i budować poczucie własnej wartości. Nieco inaczej jest w placówkach dla dorosłych – nasi słuchacze niejednokrotnie nie odbiegają wiedzą od młodszych kolegów, więc postanowiliśmy dać im podobną możliwość, by z większą pewnością i wiarą w swoje działania wkraczali w kolejne etapy życia. </a:t>
            </a:r>
            <a:endParaRPr lang="en-US" sz="1800" dirty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pl-PL" sz="36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57188" y="1152525"/>
            <a:ext cx="82296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r>
              <a:rPr lang="pl-PL" dirty="0" smtClean="0">
                <a:solidFill>
                  <a:srgbClr val="FFFF00"/>
                </a:solidFill>
              </a:rPr>
              <a:t>Pomysł i idea Olimpiad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758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6900" y="233363"/>
            <a:ext cx="68071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VI Ogólnopolska olimpiada wiedzy administracyjno-prawnej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4574852" cy="4525963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>
                <a:solidFill>
                  <a:schemeClr val="bg1"/>
                </a:solidFill>
              </a:rPr>
              <a:t>W sobotę w 23 kwietnia 2016r. </a:t>
            </a:r>
            <a:r>
              <a:rPr lang="pl-PL" sz="1600" dirty="0" smtClean="0">
                <a:solidFill>
                  <a:schemeClr val="bg1"/>
                </a:solidFill>
              </a:rPr>
              <a:t/>
            </a:r>
            <a:br>
              <a:rPr lang="pl-PL" sz="1600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bg1"/>
                </a:solidFill>
              </a:rPr>
              <a:t>w </a:t>
            </a:r>
            <a:r>
              <a:rPr lang="pl-PL" sz="1600" dirty="0">
                <a:solidFill>
                  <a:schemeClr val="bg1"/>
                </a:solidFill>
              </a:rPr>
              <a:t>Chojnicach odbyła się VI Ogólnopolska Olimpiada Wiedzy </a:t>
            </a:r>
            <a:r>
              <a:rPr lang="pl-PL" sz="1600" dirty="0" smtClean="0">
                <a:solidFill>
                  <a:schemeClr val="bg1"/>
                </a:solidFill>
              </a:rPr>
              <a:t>Administracyjno-Prawnej dla Dorosłych, która została zorganizowana przez </a:t>
            </a:r>
            <a:r>
              <a:rPr lang="pl-PL" sz="1600" dirty="0" err="1" smtClean="0">
                <a:solidFill>
                  <a:schemeClr val="bg1"/>
                </a:solidFill>
              </a:rPr>
              <a:t>CKZiU</a:t>
            </a:r>
            <a:r>
              <a:rPr lang="pl-PL" sz="1600" dirty="0" smtClean="0">
                <a:solidFill>
                  <a:schemeClr val="bg1"/>
                </a:solidFill>
              </a:rPr>
              <a:t>. Tym razem wsparcia udzieliły: Starostwo Powiatowe </a:t>
            </a:r>
            <a:br>
              <a:rPr lang="pl-PL" sz="1600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bg1"/>
                </a:solidFill>
              </a:rPr>
              <a:t>w </a:t>
            </a:r>
            <a:r>
              <a:rPr lang="pl-PL" sz="1600" dirty="0">
                <a:solidFill>
                  <a:schemeClr val="bg1"/>
                </a:solidFill>
              </a:rPr>
              <a:t>Chojnicach, </a:t>
            </a:r>
            <a:r>
              <a:rPr lang="pl-PL" sz="1600" dirty="0" smtClean="0">
                <a:solidFill>
                  <a:schemeClr val="bg1"/>
                </a:solidFill>
              </a:rPr>
              <a:t>Urząd </a:t>
            </a:r>
            <a:r>
              <a:rPr lang="pl-PL" sz="1600" dirty="0">
                <a:solidFill>
                  <a:schemeClr val="bg1"/>
                </a:solidFill>
              </a:rPr>
              <a:t>Miasta </a:t>
            </a:r>
            <a:r>
              <a:rPr lang="pl-PL" sz="1600" dirty="0" smtClean="0">
                <a:solidFill>
                  <a:schemeClr val="bg1"/>
                </a:solidFill>
              </a:rPr>
              <a:t>w Chojnicach, Sopocka Szkoła Wyższa i Wyższa Szkoła </a:t>
            </a:r>
            <a:r>
              <a:rPr lang="pl-PL" sz="1600" dirty="0">
                <a:solidFill>
                  <a:schemeClr val="bg1"/>
                </a:solidFill>
              </a:rPr>
              <a:t>Gospodarki w Bydgoszczy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  <a:br>
              <a:rPr lang="pl-PL" sz="1600" dirty="0" smtClean="0">
                <a:solidFill>
                  <a:schemeClr val="bg1"/>
                </a:solidFill>
              </a:rPr>
            </a:br>
            <a:endParaRPr lang="pl-PL" sz="16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>
                <a:solidFill>
                  <a:schemeClr val="bg1"/>
                </a:solidFill>
              </a:rPr>
              <a:t>Temat Olimpiady</a:t>
            </a:r>
            <a:r>
              <a:rPr lang="pl-PL" sz="1600" dirty="0" smtClean="0">
                <a:solidFill>
                  <a:schemeClr val="bg1"/>
                </a:solidFill>
              </a:rPr>
              <a:t>:</a:t>
            </a:r>
            <a:endParaRPr lang="pl-PL" sz="1600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b="1" dirty="0" smtClean="0">
                <a:solidFill>
                  <a:schemeClr val="bg1"/>
                </a:solidFill>
              </a:rPr>
              <a:t>"</a:t>
            </a:r>
            <a:r>
              <a:rPr lang="pl-PL" sz="1600" b="1" dirty="0">
                <a:solidFill>
                  <a:schemeClr val="bg1"/>
                </a:solidFill>
              </a:rPr>
              <a:t>Prawo </a:t>
            </a:r>
            <a:r>
              <a:rPr lang="pl-PL" sz="1600" b="1" dirty="0" smtClean="0">
                <a:solidFill>
                  <a:schemeClr val="bg1"/>
                </a:solidFill>
              </a:rPr>
              <a:t>o cudzoziemcach i </a:t>
            </a:r>
            <a:r>
              <a:rPr lang="pl-PL" sz="1600" b="1" dirty="0">
                <a:solidFill>
                  <a:schemeClr val="bg1"/>
                </a:solidFill>
              </a:rPr>
              <a:t>status uchodźców w </a:t>
            </a:r>
            <a:r>
              <a:rPr lang="pl-PL" sz="1600" b="1" dirty="0" smtClean="0">
                <a:solidFill>
                  <a:schemeClr val="bg1"/>
                </a:solidFill>
              </a:rPr>
              <a:t>RP„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b="1" dirty="0" smtClean="0">
                <a:solidFill>
                  <a:schemeClr val="bg1"/>
                </a:solidFill>
              </a:rPr>
              <a:t/>
            </a:r>
            <a:br>
              <a:rPr lang="pl-PL" sz="1600" b="1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bg1"/>
                </a:solidFill>
              </a:rPr>
              <a:t>Uczestników</a:t>
            </a:r>
            <a:r>
              <a:rPr lang="pl-PL" sz="1600" dirty="0">
                <a:solidFill>
                  <a:schemeClr val="bg1"/>
                </a:solidFill>
              </a:rPr>
              <a:t>, ich opiekunów, zaproszonych gości przywitała tradycyjnie już </a:t>
            </a:r>
            <a:r>
              <a:rPr lang="pl-PL" sz="1600" dirty="0" smtClean="0">
                <a:solidFill>
                  <a:schemeClr val="bg1"/>
                </a:solidFill>
              </a:rPr>
              <a:t>Dyrektor Centrum </a:t>
            </a:r>
            <a:r>
              <a:rPr lang="pl-PL" sz="1600" dirty="0">
                <a:solidFill>
                  <a:schemeClr val="bg1"/>
                </a:solidFill>
              </a:rPr>
              <a:t>Kształcenia Zawodowego </a:t>
            </a:r>
            <a:r>
              <a:rPr lang="pl-PL" sz="1600" dirty="0" smtClean="0">
                <a:solidFill>
                  <a:schemeClr val="bg1"/>
                </a:solidFill>
              </a:rPr>
              <a:t>i </a:t>
            </a:r>
            <a:r>
              <a:rPr lang="pl-PL" sz="1600" dirty="0">
                <a:solidFill>
                  <a:schemeClr val="bg1"/>
                </a:solidFill>
              </a:rPr>
              <a:t>Ustawicznego </a:t>
            </a:r>
            <a:r>
              <a:rPr lang="pl-PL" sz="1600" dirty="0" smtClean="0">
                <a:solidFill>
                  <a:schemeClr val="bg1"/>
                </a:solidFill>
              </a:rPr>
              <a:t/>
            </a:r>
            <a:br>
              <a:rPr lang="pl-PL" sz="1600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bg1"/>
                </a:solidFill>
              </a:rPr>
              <a:t>Teresa </a:t>
            </a:r>
            <a:r>
              <a:rPr lang="pl-PL" sz="1600" dirty="0">
                <a:solidFill>
                  <a:schemeClr val="bg1"/>
                </a:solidFill>
              </a:rPr>
              <a:t>Szynwelska.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14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2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200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7172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1484784"/>
            <a:ext cx="2914650" cy="1954212"/>
          </a:xfrm>
        </p:spPr>
      </p:pic>
      <p:pic>
        <p:nvPicPr>
          <p:cNvPr id="7173" name="Symbol zastępczy zawartości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3181"/>
            <a:ext cx="29146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6160975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VI Ogólnopolska olimpiada wiedzy administracyjno-prawnej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7504" y="1484784"/>
            <a:ext cx="5078908" cy="4769261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pl-PL" sz="1500" b="1" dirty="0">
                <a:solidFill>
                  <a:schemeClr val="bg1"/>
                </a:solidFill>
              </a:rPr>
              <a:t>Przebieg etapu centralnego obejmował dwie części:</a:t>
            </a:r>
          </a:p>
          <a:p>
            <a:pPr algn="just" eaLnBrk="1" hangingPunct="1">
              <a:defRPr/>
            </a:pPr>
            <a:r>
              <a:rPr lang="pl-PL" sz="1500" dirty="0">
                <a:solidFill>
                  <a:schemeClr val="bg1"/>
                </a:solidFill>
              </a:rPr>
              <a:t>test zawierający 40 pytań zamkniętych,</a:t>
            </a:r>
          </a:p>
          <a:p>
            <a:pPr eaLnBrk="1" hangingPunct="1">
              <a:defRPr/>
            </a:pPr>
            <a:r>
              <a:rPr lang="pl-PL" sz="1500" dirty="0">
                <a:solidFill>
                  <a:schemeClr val="bg1"/>
                </a:solidFill>
              </a:rPr>
              <a:t>zadanie praktyczne polegające na sporządzeniu decyzji administracyjnej w przedmiocie nadania statusu uchodźcy lub ochrony uzupełniającej, adekwatnej do sytuacji opisanej </a:t>
            </a:r>
            <a:r>
              <a:rPr lang="pl-PL" sz="1500" dirty="0" smtClean="0">
                <a:solidFill>
                  <a:schemeClr val="bg1"/>
                </a:solidFill>
              </a:rPr>
              <a:t>w </a:t>
            </a:r>
            <a:r>
              <a:rPr lang="pl-PL" sz="1500" dirty="0">
                <a:solidFill>
                  <a:schemeClr val="bg1"/>
                </a:solidFill>
              </a:rPr>
              <a:t>treści zadania. Swój wybór należało też krótko uzasadnić.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pl-PL" sz="1500" b="1" dirty="0">
                <a:solidFill>
                  <a:schemeClr val="bg1"/>
                </a:solidFill>
              </a:rPr>
              <a:t>Laureatami konkursu zostali:</a:t>
            </a:r>
          </a:p>
          <a:p>
            <a:pPr eaLnBrk="1" hangingPunct="1">
              <a:defRPr/>
            </a:pPr>
            <a:r>
              <a:rPr lang="pl-PL" sz="1500" b="1" dirty="0">
                <a:solidFill>
                  <a:schemeClr val="bg1"/>
                </a:solidFill>
              </a:rPr>
              <a:t>I miejsce</a:t>
            </a:r>
            <a:r>
              <a:rPr lang="pl-PL" sz="1500" dirty="0">
                <a:solidFill>
                  <a:schemeClr val="bg1"/>
                </a:solidFill>
              </a:rPr>
              <a:t> - Grzegorz Cer z Centrum Kształcenia Ustawicznego Ekonomistów im. Ludwika Krzywickiego </a:t>
            </a:r>
            <a:r>
              <a:rPr lang="pl-PL" sz="1500" dirty="0" smtClean="0">
                <a:solidFill>
                  <a:schemeClr val="bg1"/>
                </a:solidFill>
              </a:rPr>
              <a:t>w </a:t>
            </a:r>
            <a:r>
              <a:rPr lang="pl-PL" sz="1500" dirty="0">
                <a:solidFill>
                  <a:schemeClr val="bg1"/>
                </a:solidFill>
              </a:rPr>
              <a:t>Chorzowie, który otrzymał nagrodę (laptop) ufundowaną przez Posła do Parlamentu Europejskiego Jarosława Wałęsę.  </a:t>
            </a:r>
          </a:p>
          <a:p>
            <a:pPr eaLnBrk="1" hangingPunct="1">
              <a:defRPr/>
            </a:pPr>
            <a:r>
              <a:rPr lang="pl-PL" sz="1500" b="1" dirty="0">
                <a:solidFill>
                  <a:schemeClr val="bg1"/>
                </a:solidFill>
              </a:rPr>
              <a:t>II miejsce</a:t>
            </a:r>
            <a:r>
              <a:rPr lang="pl-PL" sz="1500" dirty="0">
                <a:solidFill>
                  <a:schemeClr val="bg1"/>
                </a:solidFill>
              </a:rPr>
              <a:t> - Beata Ochman z Centrum Kształcenia Zawodowego </a:t>
            </a:r>
            <a:r>
              <a:rPr lang="pl-PL" sz="1500" dirty="0" smtClean="0">
                <a:solidFill>
                  <a:schemeClr val="bg1"/>
                </a:solidFill>
              </a:rPr>
              <a:t>i </a:t>
            </a:r>
            <a:r>
              <a:rPr lang="pl-PL" sz="1500" dirty="0">
                <a:solidFill>
                  <a:schemeClr val="bg1"/>
                </a:solidFill>
              </a:rPr>
              <a:t>Ustawicznego w Mińsku Mazowieckim, która otrzymała nagrodę (drukarkę) ufundowaną przez firmę KOMNET, </a:t>
            </a:r>
            <a:r>
              <a:rPr lang="pl-PL" sz="1500" dirty="0" smtClean="0">
                <a:solidFill>
                  <a:schemeClr val="bg1"/>
                </a:solidFill>
              </a:rPr>
              <a:t/>
            </a:r>
            <a:br>
              <a:rPr lang="pl-PL" sz="1500" dirty="0" smtClean="0">
                <a:solidFill>
                  <a:schemeClr val="bg1"/>
                </a:solidFill>
              </a:rPr>
            </a:br>
            <a:r>
              <a:rPr lang="pl-PL" sz="1500" dirty="0" smtClean="0">
                <a:solidFill>
                  <a:schemeClr val="bg1"/>
                </a:solidFill>
              </a:rPr>
              <a:t>A</a:t>
            </a:r>
            <a:r>
              <a:rPr lang="pl-PL" sz="1500" dirty="0">
                <a:solidFill>
                  <a:schemeClr val="bg1"/>
                </a:solidFill>
              </a:rPr>
              <a:t>. Woźniak w Chojnicach.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dirty="0" smtClean="0"/>
          </a:p>
        </p:txBody>
      </p:sp>
      <p:pic>
        <p:nvPicPr>
          <p:cNvPr id="10243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9809" y="1844824"/>
            <a:ext cx="2908300" cy="1949450"/>
          </a:xfrm>
        </p:spPr>
      </p:pic>
      <p:pic>
        <p:nvPicPr>
          <p:cNvPr id="10244" name="Symbol zastępczy zawartości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29146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2991248" y="188640"/>
            <a:ext cx="6016959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VI Ogólnopolska olimpiada wiedzy administracyjno-prawnej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295005" y="1331640"/>
            <a:ext cx="5713202" cy="5465043"/>
          </a:xfrm>
        </p:spPr>
        <p:txBody>
          <a:bodyPr>
            <a:noAutofit/>
          </a:bodyPr>
          <a:lstStyle/>
          <a:p>
            <a:pPr eaLnBrk="1" hangingPunct="1">
              <a:lnSpc>
                <a:spcPct val="170000"/>
              </a:lnSpc>
              <a:defRPr/>
            </a:pPr>
            <a:r>
              <a:rPr lang="pl-PL" sz="1400" b="1" dirty="0" smtClean="0">
                <a:solidFill>
                  <a:schemeClr val="bg1"/>
                </a:solidFill>
              </a:rPr>
              <a:t>III </a:t>
            </a:r>
            <a:r>
              <a:rPr lang="pl-PL" sz="1400" b="1" dirty="0">
                <a:solidFill>
                  <a:schemeClr val="bg1"/>
                </a:solidFill>
              </a:rPr>
              <a:t>miejsce</a:t>
            </a:r>
            <a:r>
              <a:rPr lang="pl-PL" sz="1400" dirty="0">
                <a:solidFill>
                  <a:schemeClr val="bg1"/>
                </a:solidFill>
              </a:rPr>
              <a:t> - Ewa Grabska </a:t>
            </a:r>
            <a:r>
              <a:rPr lang="pl-PL" sz="1400" dirty="0" smtClean="0">
                <a:solidFill>
                  <a:schemeClr val="bg1"/>
                </a:solidFill>
              </a:rPr>
              <a:t>z Środkowopomorskiego </a:t>
            </a:r>
            <a:r>
              <a:rPr lang="pl-PL" sz="1400" dirty="0">
                <a:solidFill>
                  <a:schemeClr val="bg1"/>
                </a:solidFill>
              </a:rPr>
              <a:t>Centrum Kształcenia Ustawicznego im. Tadeusza Kotarbińskiego w Słupsku, która zdobyła Indeks Sopockiej Szkoły Wyższej na wybrany kierunek studiów tej </a:t>
            </a:r>
            <a:r>
              <a:rPr lang="pl-PL" sz="1400" dirty="0" smtClean="0">
                <a:solidFill>
                  <a:schemeClr val="bg1"/>
                </a:solidFill>
              </a:rPr>
              <a:t>uczelni.</a:t>
            </a:r>
            <a:endParaRPr lang="pl-PL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70000"/>
              </a:lnSpc>
              <a:defRPr/>
            </a:pPr>
            <a:r>
              <a:rPr lang="pl-PL" sz="1400" b="1" dirty="0">
                <a:solidFill>
                  <a:schemeClr val="bg1"/>
                </a:solidFill>
              </a:rPr>
              <a:t>III miejsce</a:t>
            </a:r>
            <a:r>
              <a:rPr lang="pl-PL" sz="1400" dirty="0">
                <a:solidFill>
                  <a:schemeClr val="bg1"/>
                </a:solidFill>
              </a:rPr>
              <a:t> ex aequo - Katarzyna Czarnowska </a:t>
            </a:r>
            <a:r>
              <a:rPr lang="pl-PL" sz="1400" dirty="0" smtClean="0">
                <a:solidFill>
                  <a:schemeClr val="bg1"/>
                </a:solidFill>
              </a:rPr>
              <a:t>z </a:t>
            </a:r>
            <a:r>
              <a:rPr lang="pl-PL" sz="1400" dirty="0">
                <a:solidFill>
                  <a:schemeClr val="bg1"/>
                </a:solidFill>
              </a:rPr>
              <a:t>Centrum Kształcenia Zawodowego i Ustawicznego w Chojnicach, która zdobyła Indeks Wyższej Szkoły Gospodarki w Bydgoszczy na wybrany kierunek studiów na tej </a:t>
            </a:r>
            <a:r>
              <a:rPr lang="pl-PL" sz="1400" dirty="0" smtClean="0">
                <a:solidFill>
                  <a:schemeClr val="bg1"/>
                </a:solidFill>
              </a:rPr>
              <a:t>uczelni </a:t>
            </a:r>
            <a:r>
              <a:rPr lang="pl-PL" sz="1400" dirty="0">
                <a:solidFill>
                  <a:schemeClr val="bg1"/>
                </a:solidFill>
              </a:rPr>
              <a:t>oraz pióro ufundowane przez Posła </a:t>
            </a:r>
            <a:r>
              <a:rPr lang="pl-PL" sz="1400" dirty="0" smtClean="0">
                <a:solidFill>
                  <a:schemeClr val="bg1"/>
                </a:solidFill>
              </a:rPr>
              <a:t>Aleksandra </a:t>
            </a:r>
            <a:r>
              <a:rPr lang="pl-PL" sz="1400" dirty="0">
                <a:solidFill>
                  <a:schemeClr val="bg1"/>
                </a:solidFill>
              </a:rPr>
              <a:t>Mrówczyńskiego.</a:t>
            </a:r>
          </a:p>
          <a:p>
            <a:pPr eaLnBrk="1" hangingPunct="1">
              <a:lnSpc>
                <a:spcPct val="170000"/>
              </a:lnSpc>
              <a:defRPr/>
            </a:pPr>
            <a:r>
              <a:rPr lang="pl-PL" sz="1400" b="1" dirty="0">
                <a:solidFill>
                  <a:schemeClr val="bg1"/>
                </a:solidFill>
              </a:rPr>
              <a:t>IV miejsce</a:t>
            </a:r>
            <a:r>
              <a:rPr lang="pl-PL" sz="1400" dirty="0">
                <a:solidFill>
                  <a:schemeClr val="bg1"/>
                </a:solidFill>
              </a:rPr>
              <a:t> - Monika Majchrowska </a:t>
            </a:r>
            <a:r>
              <a:rPr lang="pl-PL" sz="1400" dirty="0" smtClean="0">
                <a:solidFill>
                  <a:schemeClr val="bg1"/>
                </a:solidFill>
              </a:rPr>
              <a:t>z </a:t>
            </a:r>
            <a:r>
              <a:rPr lang="pl-PL" sz="1400" dirty="0">
                <a:solidFill>
                  <a:schemeClr val="bg1"/>
                </a:solidFill>
              </a:rPr>
              <a:t>Centrum Kształcenia Zawodowego </a:t>
            </a:r>
            <a:r>
              <a:rPr lang="pl-PL" sz="1400" dirty="0" smtClean="0">
                <a:solidFill>
                  <a:schemeClr val="bg1"/>
                </a:solidFill>
              </a:rPr>
              <a:t>i </a:t>
            </a:r>
            <a:r>
              <a:rPr lang="pl-PL" sz="1400" dirty="0">
                <a:solidFill>
                  <a:schemeClr val="bg1"/>
                </a:solidFill>
              </a:rPr>
              <a:t>Ustawicznego im. Marszałka Józefa Piłsudskiego </a:t>
            </a:r>
            <a:r>
              <a:rPr lang="pl-PL" sz="1400" dirty="0" smtClean="0">
                <a:solidFill>
                  <a:schemeClr val="bg1"/>
                </a:solidFill>
              </a:rPr>
              <a:t>w </a:t>
            </a:r>
            <a:r>
              <a:rPr lang="pl-PL" sz="1400" dirty="0">
                <a:solidFill>
                  <a:schemeClr val="bg1"/>
                </a:solidFill>
              </a:rPr>
              <a:t>Gdańsku, który otrzymała  dysk zewnętrzny ufundowany przez Gminne Koło Platformy Obywatelskiej.</a:t>
            </a:r>
          </a:p>
          <a:p>
            <a:pPr marL="0" indent="0" eaLnBrk="1" fontAlgn="auto" hangingPunct="1">
              <a:lnSpc>
                <a:spcPct val="17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sz="1100" dirty="0" smtClean="0">
              <a:solidFill>
                <a:schemeClr val="bg1"/>
              </a:solidFill>
            </a:endParaRPr>
          </a:p>
        </p:txBody>
      </p:sp>
      <p:pic>
        <p:nvPicPr>
          <p:cNvPr id="11268" name="Symbol zastępczy zawartości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" y="1608193"/>
            <a:ext cx="29146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Symbol zastępczy zawartości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60" y="3557643"/>
            <a:ext cx="290830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116632"/>
            <a:ext cx="551611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FIRMA SYMULACYJNA „TRANSTUR”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3621087" cy="4525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600"/>
              </a:spcAft>
              <a:defRPr/>
            </a:pPr>
            <a:r>
              <a:rPr lang="pl-PL" dirty="0" smtClean="0">
                <a:solidFill>
                  <a:schemeClr val="bg1"/>
                </a:solidFill>
              </a:rPr>
              <a:t>Firma symulacyjna „</a:t>
            </a:r>
            <a:r>
              <a:rPr lang="pl-PL" dirty="0" err="1" smtClean="0">
                <a:solidFill>
                  <a:schemeClr val="bg1"/>
                </a:solidFill>
              </a:rPr>
              <a:t>Transtur</a:t>
            </a:r>
            <a:r>
              <a:rPr lang="pl-PL" dirty="0" smtClean="0">
                <a:solidFill>
                  <a:schemeClr val="bg1"/>
                </a:solidFill>
              </a:rPr>
              <a:t>” jest specjalistyczną pracownią zastępującą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lub uzupełniającą praktykę zawodową</a:t>
            </a:r>
            <a:r>
              <a:rPr lang="pl-PL" sz="3200" dirty="0" smtClean="0">
                <a:solidFill>
                  <a:schemeClr val="bg1"/>
                </a:solidFill>
              </a:rPr>
              <a:t>.</a:t>
            </a:r>
            <a:endParaRPr lang="pl-PL" sz="3100" dirty="0">
              <a:solidFill>
                <a:schemeClr val="bg1"/>
              </a:solidFill>
            </a:endParaRPr>
          </a:p>
        </p:txBody>
      </p:sp>
      <p:pic>
        <p:nvPicPr>
          <p:cNvPr id="7172" name="Picture 7" descr="http://ckziuchojnice.pl/image/12325DSC_8894_DxO_ra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600200"/>
            <a:ext cx="3929063" cy="3286125"/>
          </a:xfrm>
          <a:noFill/>
        </p:spPr>
      </p:pic>
    </p:spTree>
    <p:extLst>
      <p:ext uri="{BB962C8B-B14F-4D97-AF65-F5344CB8AC3E}">
        <p14:creationId xmlns:p14="http://schemas.microsoft.com/office/powerpoint/2010/main" val="11470270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297913"/>
            <a:ext cx="6377940" cy="1293028"/>
          </a:xfrm>
        </p:spPr>
        <p:txBody>
          <a:bodyPr>
            <a:normAutofit/>
          </a:bodyPr>
          <a:lstStyle/>
          <a:p>
            <a:pPr algn="l"/>
            <a:r>
              <a:rPr lang="pl-PL" sz="2400" dirty="0" smtClean="0">
                <a:solidFill>
                  <a:schemeClr val="bg1"/>
                </a:solidFill>
              </a:rPr>
              <a:t>Centrum Kształcenia zawodowego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ustawicznego w </a:t>
            </a:r>
            <a:r>
              <a:rPr lang="pl-PL" sz="2400" dirty="0" err="1" smtClean="0">
                <a:solidFill>
                  <a:schemeClr val="bg1"/>
                </a:solidFill>
              </a:rPr>
              <a:t>chojnicach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Podtytuł 3"/>
          <p:cNvSpPr txBox="1">
            <a:spLocks/>
          </p:cNvSpPr>
          <p:nvPr/>
        </p:nvSpPr>
        <p:spPr bwMode="auto">
          <a:xfrm>
            <a:off x="822645" y="1509786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Kim jesteśmy?</a:t>
            </a:r>
            <a:endParaRPr lang="en-US" sz="2000" dirty="0"/>
          </a:p>
        </p:txBody>
      </p:sp>
      <p:sp>
        <p:nvSpPr>
          <p:cNvPr id="6" name="Podtytuł 3"/>
          <p:cNvSpPr txBox="1">
            <a:spLocks/>
          </p:cNvSpPr>
          <p:nvPr/>
        </p:nvSpPr>
        <p:spPr bwMode="auto">
          <a:xfrm>
            <a:off x="822645" y="4193154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Firma symulacyjna</a:t>
            </a:r>
            <a:endParaRPr lang="en-US" sz="2000" dirty="0"/>
          </a:p>
        </p:txBody>
      </p:sp>
      <p:sp>
        <p:nvSpPr>
          <p:cNvPr id="7" name="Podtytuł 3"/>
          <p:cNvSpPr txBox="1">
            <a:spLocks/>
          </p:cNvSpPr>
          <p:nvPr/>
        </p:nvSpPr>
        <p:spPr bwMode="auto">
          <a:xfrm>
            <a:off x="822645" y="2851470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Współpraca z pracodawcami</a:t>
            </a:r>
            <a:endParaRPr lang="en-US" sz="2000" dirty="0"/>
          </a:p>
        </p:txBody>
      </p:sp>
      <p:sp>
        <p:nvSpPr>
          <p:cNvPr id="8" name="Podtytuł 3"/>
          <p:cNvSpPr txBox="1">
            <a:spLocks/>
          </p:cNvSpPr>
          <p:nvPr/>
        </p:nvSpPr>
        <p:spPr bwMode="auto">
          <a:xfrm>
            <a:off x="822645" y="3298698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Projekty unijne</a:t>
            </a:r>
            <a:endParaRPr lang="en-US" sz="2000" dirty="0"/>
          </a:p>
        </p:txBody>
      </p:sp>
      <p:sp>
        <p:nvSpPr>
          <p:cNvPr id="9" name="Podtytuł 3"/>
          <p:cNvSpPr txBox="1">
            <a:spLocks/>
          </p:cNvSpPr>
          <p:nvPr/>
        </p:nvSpPr>
        <p:spPr bwMode="auto">
          <a:xfrm>
            <a:off x="822645" y="5534838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Promocja szkoły</a:t>
            </a:r>
            <a:endParaRPr lang="en-US" sz="2000" dirty="0"/>
          </a:p>
        </p:txBody>
      </p:sp>
      <p:sp>
        <p:nvSpPr>
          <p:cNvPr id="10" name="Podtytuł 3"/>
          <p:cNvSpPr txBox="1">
            <a:spLocks/>
          </p:cNvSpPr>
          <p:nvPr/>
        </p:nvSpPr>
        <p:spPr bwMode="auto">
          <a:xfrm>
            <a:off x="822645" y="2404242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Kwalifikacyjne kursy zawodowe</a:t>
            </a:r>
            <a:endParaRPr lang="en-US" sz="2000" dirty="0"/>
          </a:p>
        </p:txBody>
      </p:sp>
      <p:sp>
        <p:nvSpPr>
          <p:cNvPr id="11" name="Podtytuł 3"/>
          <p:cNvSpPr txBox="1">
            <a:spLocks/>
          </p:cNvSpPr>
          <p:nvPr/>
        </p:nvSpPr>
        <p:spPr bwMode="auto">
          <a:xfrm>
            <a:off x="822645" y="5087610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Samorząd Słuchaczy</a:t>
            </a:r>
            <a:endParaRPr lang="en-US" sz="2000" dirty="0"/>
          </a:p>
        </p:txBody>
      </p:sp>
      <p:sp>
        <p:nvSpPr>
          <p:cNvPr id="14" name="Podtytuł 3"/>
          <p:cNvSpPr txBox="1">
            <a:spLocks/>
          </p:cNvSpPr>
          <p:nvPr/>
        </p:nvSpPr>
        <p:spPr bwMode="auto">
          <a:xfrm>
            <a:off x="822645" y="1957014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Oferta edukacyjna</a:t>
            </a:r>
            <a:endParaRPr lang="en-US" sz="2000" dirty="0"/>
          </a:p>
        </p:txBody>
      </p:sp>
      <p:sp>
        <p:nvSpPr>
          <p:cNvPr id="15" name="Podtytuł 3"/>
          <p:cNvSpPr txBox="1">
            <a:spLocks/>
          </p:cNvSpPr>
          <p:nvPr/>
        </p:nvSpPr>
        <p:spPr bwMode="auto">
          <a:xfrm>
            <a:off x="822645" y="6429292"/>
            <a:ext cx="657858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Ośrodek egzaminacyjny</a:t>
            </a:r>
            <a:endParaRPr lang="en-US" sz="2000" dirty="0"/>
          </a:p>
        </p:txBody>
      </p:sp>
      <p:sp>
        <p:nvSpPr>
          <p:cNvPr id="16" name="Podtytuł 3"/>
          <p:cNvSpPr txBox="1">
            <a:spLocks/>
          </p:cNvSpPr>
          <p:nvPr/>
        </p:nvSpPr>
        <p:spPr bwMode="auto">
          <a:xfrm>
            <a:off x="822645" y="5982066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Nasze osiągnięcia</a:t>
            </a:r>
            <a:endParaRPr lang="en-US" sz="2000" dirty="0"/>
          </a:p>
        </p:txBody>
      </p:sp>
      <p:sp>
        <p:nvSpPr>
          <p:cNvPr id="17" name="Podtytuł 3"/>
          <p:cNvSpPr txBox="1">
            <a:spLocks/>
          </p:cNvSpPr>
          <p:nvPr/>
        </p:nvSpPr>
        <p:spPr bwMode="auto">
          <a:xfrm>
            <a:off x="822645" y="3745926"/>
            <a:ext cx="756084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Ogólnopolska olimpiada wiedzy </a:t>
            </a:r>
            <a:r>
              <a:rPr lang="pl-PL" sz="2000" dirty="0" err="1" smtClean="0"/>
              <a:t>administracyjno</a:t>
            </a:r>
            <a:r>
              <a:rPr lang="pl-PL" sz="2000" dirty="0" smtClean="0"/>
              <a:t> - prawnej</a:t>
            </a:r>
            <a:endParaRPr lang="en-US" sz="2000" dirty="0"/>
          </a:p>
        </p:txBody>
      </p:sp>
      <p:sp>
        <p:nvSpPr>
          <p:cNvPr id="18" name="Podtytuł 3"/>
          <p:cNvSpPr txBox="1">
            <a:spLocks/>
          </p:cNvSpPr>
          <p:nvPr/>
        </p:nvSpPr>
        <p:spPr bwMode="auto">
          <a:xfrm>
            <a:off x="822645" y="4640382"/>
            <a:ext cx="511477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sz="2000" dirty="0" smtClean="0"/>
              <a:t>Biblioteka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01438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329" y="116632"/>
            <a:ext cx="5300092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FIRMA SYMULACYJNA „TRANSTUR”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248472" cy="4525963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pl-PL" sz="2900" dirty="0" smtClean="0"/>
              <a:t>FS jest:</a:t>
            </a:r>
          </a:p>
          <a:p>
            <a:pPr marL="292608" lvl="1" indent="0">
              <a:buClr>
                <a:schemeClr val="accent4"/>
              </a:buClr>
              <a:buNone/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Odbycie praktyki zawodowej</a:t>
            </a:r>
          </a:p>
          <a:p>
            <a:pPr marL="292608" lvl="1" indent="0">
              <a:buClr>
                <a:schemeClr val="accent4"/>
              </a:buClr>
              <a:buNone/>
              <a:defRPr/>
            </a:pPr>
            <a:endParaRPr lang="pl-PL" sz="2900" dirty="0" smtClean="0">
              <a:solidFill>
                <a:schemeClr val="bg1"/>
              </a:solidFill>
            </a:endParaRPr>
          </a:p>
          <a:p>
            <a:pPr marL="292608" lvl="1" indent="0">
              <a:buClr>
                <a:schemeClr val="accent4"/>
              </a:buClr>
              <a:buNone/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Uzupełnienie praktyki zawodowej</a:t>
            </a:r>
          </a:p>
          <a:p>
            <a:pPr marL="749808" lvl="1" indent="-457200">
              <a:buClr>
                <a:schemeClr val="accent4"/>
              </a:buClr>
              <a:defRPr/>
            </a:pPr>
            <a:endParaRPr lang="pl-PL" sz="2900" dirty="0" smtClean="0">
              <a:solidFill>
                <a:schemeClr val="bg1"/>
              </a:solidFill>
            </a:endParaRPr>
          </a:p>
          <a:p>
            <a:pPr marL="292608" lvl="1" indent="0">
              <a:buClr>
                <a:schemeClr val="accent4"/>
              </a:buClr>
              <a:buNone/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Zdobycie kwalifikacji kluczowych niezbędnych w pracy biurowej takich jak:</a:t>
            </a:r>
          </a:p>
          <a:p>
            <a:pPr marL="749808" lvl="1" indent="-457200">
              <a:buClr>
                <a:schemeClr val="accent4"/>
              </a:buClr>
              <a:defRPr/>
            </a:pPr>
            <a:endParaRPr lang="pl-PL" sz="2900" dirty="0" smtClean="0">
              <a:solidFill>
                <a:schemeClr val="bg1"/>
              </a:solidFill>
            </a:endParaRPr>
          </a:p>
          <a:p>
            <a:pPr marL="749808" lvl="1" indent="-457200">
              <a:buClr>
                <a:schemeClr val="accent4"/>
              </a:buClr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Aktywność i samodzielność działania</a:t>
            </a:r>
          </a:p>
          <a:p>
            <a:pPr marL="749808" lvl="1" indent="-457200">
              <a:buClr>
                <a:schemeClr val="accent4"/>
              </a:buClr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Kompetencje społeczne</a:t>
            </a:r>
          </a:p>
          <a:p>
            <a:pPr marL="749808" lvl="1" indent="-457200">
              <a:buClr>
                <a:schemeClr val="accent4"/>
              </a:buClr>
              <a:defRPr/>
            </a:pPr>
            <a:r>
              <a:rPr lang="pl-PL" sz="2900" dirty="0" smtClean="0">
                <a:solidFill>
                  <a:schemeClr val="bg1"/>
                </a:solidFill>
              </a:rPr>
              <a:t>Kompetencje metodyczne</a:t>
            </a: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3100" dirty="0">
              <a:solidFill>
                <a:schemeClr val="tx1">
                  <a:tint val="85000"/>
                </a:schemeClr>
              </a:solidFill>
            </a:endParaRPr>
          </a:p>
        </p:txBody>
      </p:sp>
      <p:pic>
        <p:nvPicPr>
          <p:cNvPr id="8196" name="Picture 8" descr="C:\Program Files\Microsoft Office\MEDIA\CAGCAT10\j0195384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6313" y="2143125"/>
            <a:ext cx="3286125" cy="3429000"/>
          </a:xfrm>
          <a:noFill/>
        </p:spPr>
      </p:pic>
    </p:spTree>
    <p:extLst>
      <p:ext uri="{BB962C8B-B14F-4D97-AF65-F5344CB8AC3E}">
        <p14:creationId xmlns:p14="http://schemas.microsoft.com/office/powerpoint/2010/main" val="2019517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5896" y="-25955"/>
            <a:ext cx="5382444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FIRMA SYMULACYJNA „TRANSTUR”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117046"/>
            <a:ext cx="4286820" cy="5480306"/>
          </a:xfrm>
        </p:spPr>
        <p:txBody>
          <a:bodyPr>
            <a:normAutofit fontScale="32500" lnSpcReduction="20000"/>
          </a:bodyPr>
          <a:lstStyle/>
          <a:p>
            <a:pPr marL="0" indent="0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pl-PL" sz="4200" dirty="0" smtClean="0">
                <a:solidFill>
                  <a:schemeClr val="bg1"/>
                </a:solidFill>
              </a:rPr>
              <a:t>Głównym celem FS jest: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4200" dirty="0" smtClean="0">
                <a:solidFill>
                  <a:schemeClr val="bg1"/>
                </a:solidFill>
              </a:rPr>
              <a:t>Umiejętność obsługi programów komputerowych – „Insert” i „Płatnik”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4200" dirty="0" smtClean="0">
                <a:solidFill>
                  <a:schemeClr val="bg1"/>
                </a:solidFill>
              </a:rPr>
              <a:t>Współpraca z Polską Centralą Firm Symulacyjnych „CENSYM” z siedzibą </a:t>
            </a:r>
            <a:br>
              <a:rPr lang="pl-PL" sz="4200" dirty="0" smtClean="0">
                <a:solidFill>
                  <a:schemeClr val="bg1"/>
                </a:solidFill>
              </a:rPr>
            </a:br>
            <a:r>
              <a:rPr lang="pl-PL" sz="4200" dirty="0" smtClean="0">
                <a:solidFill>
                  <a:schemeClr val="bg1"/>
                </a:solidFill>
              </a:rPr>
              <a:t>w Zielonej Górze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4200" dirty="0" smtClean="0">
                <a:solidFill>
                  <a:schemeClr val="bg1"/>
                </a:solidFill>
              </a:rPr>
              <a:t>Współpraca z firmami symulacyjnymi zrzeszonymi przy Polskiej Centrali Firma Symulacyjnych „CENSYM”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4200" dirty="0" smtClean="0">
                <a:solidFill>
                  <a:schemeClr val="bg1"/>
                </a:solidFill>
              </a:rPr>
              <a:t>Współpraca z firmami symulacyjnymi na całym świecie zrzeszonymi w Europejskiej Centrali Firm Symulacyjnych „EUROPEN” </a:t>
            </a:r>
          </a:p>
        </p:txBody>
      </p:sp>
      <p:pic>
        <p:nvPicPr>
          <p:cNvPr id="9220" name="Picture 7" descr="C:\Program Files\Microsoft Office\MEDIA\CAGCAT10\j0233018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955" y="1916832"/>
            <a:ext cx="3500437" cy="3373437"/>
          </a:xfrm>
          <a:noFill/>
        </p:spPr>
      </p:pic>
    </p:spTree>
    <p:extLst>
      <p:ext uri="{BB962C8B-B14F-4D97-AF65-F5344CB8AC3E}">
        <p14:creationId xmlns:p14="http://schemas.microsoft.com/office/powerpoint/2010/main" val="1295470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332656"/>
            <a:ext cx="3808135" cy="69833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Biblioteka </a:t>
            </a:r>
            <a:r>
              <a:rPr lang="pl-PL" sz="2400" b="1" dirty="0" err="1" smtClean="0">
                <a:solidFill>
                  <a:srgbClr val="FFC000"/>
                </a:solidFill>
              </a:rPr>
              <a:t>ckziU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4790876" cy="4925143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Czynna </a:t>
            </a:r>
            <a:r>
              <a:rPr lang="pl-PL" sz="1600" dirty="0">
                <a:solidFill>
                  <a:schemeClr val="bg1"/>
                </a:solidFill>
              </a:rPr>
              <a:t>jest przez 5 dni w tygodniu, </a:t>
            </a:r>
            <a:r>
              <a:rPr lang="pl-PL" sz="1600" dirty="0" smtClean="0">
                <a:solidFill>
                  <a:schemeClr val="bg1"/>
                </a:solidFill>
              </a:rPr>
              <a:t>w </a:t>
            </a:r>
            <a:r>
              <a:rPr lang="pl-PL" sz="1600" dirty="0">
                <a:solidFill>
                  <a:schemeClr val="bg1"/>
                </a:solidFill>
              </a:rPr>
              <a:t>tym także w soboty i w niedziele </a:t>
            </a:r>
            <a:r>
              <a:rPr lang="pl-PL" sz="1600" dirty="0" smtClean="0">
                <a:solidFill>
                  <a:schemeClr val="bg1"/>
                </a:solidFill>
              </a:rPr>
              <a:t>w czasie zjazdów podstawowych oraz w soboty podczas </a:t>
            </a:r>
            <a:r>
              <a:rPr lang="pl-PL" sz="1600" dirty="0">
                <a:solidFill>
                  <a:schemeClr val="bg1"/>
                </a:solidFill>
              </a:rPr>
              <a:t>konsultacji dodatkowych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pl-PL" sz="1600" dirty="0">
                <a:solidFill>
                  <a:schemeClr val="bg1"/>
                </a:solidFill>
              </a:rPr>
              <a:t>Obsługuje słuchaczy wydziałów: stacjonarnego, </a:t>
            </a:r>
            <a:r>
              <a:rPr lang="pl-PL" sz="1600" dirty="0" smtClean="0">
                <a:solidFill>
                  <a:schemeClr val="bg1"/>
                </a:solidFill>
              </a:rPr>
              <a:t>zaocznego, kwalifikacyjnych </a:t>
            </a:r>
            <a:r>
              <a:rPr lang="pl-PL" sz="1600" dirty="0">
                <a:solidFill>
                  <a:schemeClr val="bg1"/>
                </a:solidFill>
              </a:rPr>
              <a:t>kursów zawodowych, nauczycieli oraz pracowników administracji i obsługi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pl-PL" sz="1600" dirty="0">
                <a:solidFill>
                  <a:schemeClr val="bg1"/>
                </a:solidFill>
              </a:rPr>
              <a:t>Na bieżąco zaopatrywana jest w nowe podręczniki i pomoce dydaktyczne zarówno dla szkół średnich jak </a:t>
            </a:r>
            <a:r>
              <a:rPr lang="pl-PL" sz="1600" dirty="0" smtClean="0">
                <a:solidFill>
                  <a:schemeClr val="bg1"/>
                </a:solidFill>
              </a:rPr>
              <a:t>i </a:t>
            </a:r>
            <a:r>
              <a:rPr lang="pl-PL" sz="1600" dirty="0">
                <a:solidFill>
                  <a:schemeClr val="bg1"/>
                </a:solidFill>
              </a:rPr>
              <a:t>policealnych a także kursów zawodowych, lektury szkolne oraz beletrystykę, zgodnie z </a:t>
            </a:r>
            <a:r>
              <a:rPr lang="pl-PL" sz="1600" dirty="0" smtClean="0">
                <a:solidFill>
                  <a:schemeClr val="bg1"/>
                </a:solidFill>
              </a:rPr>
              <a:t>zapotrzebowaniem </a:t>
            </a:r>
            <a:r>
              <a:rPr lang="pl-PL" sz="1600" dirty="0">
                <a:solidFill>
                  <a:schemeClr val="bg1"/>
                </a:solidFill>
              </a:rPr>
              <a:t>zgłaszanym przez słuchaczy i nauczycieli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algn="just" eaLnBrk="1" hangingPunct="1"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Informacje o nowościach dostępne są na tablicach informacyjnych oraz na stronie internetowej szkoły.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7172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1196752"/>
            <a:ext cx="2899407" cy="1942257"/>
          </a:xfrm>
        </p:spPr>
      </p:pic>
      <p:pic>
        <p:nvPicPr>
          <p:cNvPr id="7173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94260"/>
            <a:ext cx="3331455" cy="18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571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7984" y="202645"/>
            <a:ext cx="4100360" cy="58868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>
                <a:solidFill>
                  <a:srgbClr val="FFC000"/>
                </a:solidFill>
              </a:rPr>
              <a:t>Biblioteka </a:t>
            </a:r>
            <a:r>
              <a:rPr lang="pl-PL" sz="2400" b="1" dirty="0" err="1">
                <a:solidFill>
                  <a:srgbClr val="FFC000"/>
                </a:solidFill>
              </a:rPr>
              <a:t>ckziU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71424" y="1340768"/>
            <a:ext cx="4300576" cy="5184576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W </a:t>
            </a:r>
            <a:r>
              <a:rPr lang="pl-PL" sz="1600" dirty="0">
                <a:solidFill>
                  <a:schemeClr val="bg1"/>
                </a:solidFill>
              </a:rPr>
              <a:t>I semestrze 2015/2016 księgozbiór wzbogacił się o 190 nowych pozycji, zgodnych z zapotrzebowaniem nauczycieli i słuchaczy, najnowszych wydawnictw dla szkoły średniej, policealnej </a:t>
            </a:r>
            <a:r>
              <a:rPr lang="pl-PL" sz="1600" dirty="0" smtClean="0">
                <a:solidFill>
                  <a:schemeClr val="bg1"/>
                </a:solidFill>
              </a:rPr>
              <a:t>i </a:t>
            </a:r>
            <a:r>
              <a:rPr lang="pl-PL" sz="1600" dirty="0">
                <a:solidFill>
                  <a:schemeClr val="bg1"/>
                </a:solidFill>
              </a:rPr>
              <a:t>kwalifikacyjnych kursów zawodowych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Coroczny </a:t>
            </a:r>
            <a:r>
              <a:rPr lang="pl-PL" sz="1600" dirty="0">
                <a:solidFill>
                  <a:schemeClr val="bg1"/>
                </a:solidFill>
              </a:rPr>
              <a:t>kiermasz </a:t>
            </a:r>
            <a:r>
              <a:rPr lang="pl-PL" sz="1600" dirty="0" smtClean="0">
                <a:solidFill>
                  <a:schemeClr val="bg1"/>
                </a:solidFill>
              </a:rPr>
              <a:t>książek </a:t>
            </a:r>
            <a:r>
              <a:rPr lang="pl-PL" sz="1600" dirty="0">
                <a:solidFill>
                  <a:schemeClr val="bg1"/>
                </a:solidFill>
              </a:rPr>
              <a:t>pomaga słuchaczom zaopatrzyć się w niektóre podręczniki w atrakcyjnych cenach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Biblioteka </a:t>
            </a:r>
            <a:r>
              <a:rPr lang="pl-PL" sz="1600" dirty="0">
                <a:solidFill>
                  <a:schemeClr val="bg1"/>
                </a:solidFill>
              </a:rPr>
              <a:t>organizuje wystawy </a:t>
            </a:r>
            <a:r>
              <a:rPr lang="pl-PL" sz="1600" dirty="0" smtClean="0">
                <a:solidFill>
                  <a:schemeClr val="bg1"/>
                </a:solidFill>
              </a:rPr>
              <a:t>tematyczne</a:t>
            </a:r>
            <a:r>
              <a:rPr lang="pl-PL" sz="1600" dirty="0">
                <a:solidFill>
                  <a:schemeClr val="bg1"/>
                </a:solidFill>
              </a:rPr>
              <a:t>, </a:t>
            </a:r>
            <a:r>
              <a:rPr lang="pl-PL" sz="1600" dirty="0" smtClean="0">
                <a:solidFill>
                  <a:schemeClr val="bg1"/>
                </a:solidFill>
              </a:rPr>
              <a:t>projektuje </a:t>
            </a:r>
            <a:r>
              <a:rPr lang="pl-PL" sz="1600" dirty="0">
                <a:solidFill>
                  <a:schemeClr val="bg1"/>
                </a:solidFill>
              </a:rPr>
              <a:t>okolicznościowe gazetki, na bieżąco eksponuje beletrystykę, przygotowując ofertę nowości i wyszukując w księgozbiorze propozycje dla zróżnicowanego grona czytelników. Ekspozycje przyciągają uwagę słuchaczy i często przy wypożyczaniu podręczników czy lektur sięgają po książki niezwiązane z nauką. </a:t>
            </a:r>
          </a:p>
        </p:txBody>
      </p:sp>
      <p:pic>
        <p:nvPicPr>
          <p:cNvPr id="819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1035" y="1340768"/>
            <a:ext cx="1200150" cy="2132013"/>
          </a:xfrm>
        </p:spPr>
      </p:pic>
      <p:pic>
        <p:nvPicPr>
          <p:cNvPr id="8197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11" y="1340768"/>
            <a:ext cx="1360748" cy="241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76713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4806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1892" y="188640"/>
            <a:ext cx="4604416" cy="58868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SAMORZĄD SŁUCHACZY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71424" y="1340768"/>
            <a:ext cx="8374884" cy="5184576"/>
          </a:xfrm>
        </p:spPr>
        <p:txBody>
          <a:bodyPr>
            <a:noAutofit/>
          </a:bodyPr>
          <a:lstStyle/>
          <a:p>
            <a:pPr marL="0" indent="0" algn="just" eaLnBrk="1" hangingPunct="1">
              <a:buClr>
                <a:schemeClr val="bg1"/>
              </a:buClr>
              <a:buNone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	</a:t>
            </a:r>
            <a:r>
              <a:rPr lang="pl-PL" sz="2400" dirty="0" smtClean="0">
                <a:solidFill>
                  <a:schemeClr val="bg1"/>
                </a:solidFill>
              </a:rPr>
              <a:t>W strukturach organizacyjnych szkoły działa również prowadzony przez słuchaczy Samorząd.</a:t>
            </a:r>
          </a:p>
          <a:p>
            <a:pPr marL="0" indent="0" algn="just" eaLnBrk="1" hangingPunct="1">
              <a:buClr>
                <a:schemeClr val="bg1"/>
              </a:buClr>
              <a:buNone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0" indent="0" algn="just" eaLnBrk="1" hangingPunct="1">
              <a:buClr>
                <a:schemeClr val="bg1"/>
              </a:buClr>
              <a:buNone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	Słuchacze angażują się w pracę szkoły i jej funkcjonowanie. </a:t>
            </a:r>
            <a:br>
              <a:rPr lang="pl-PL" sz="18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Do najważniejszych działań należą:</a:t>
            </a:r>
            <a:endParaRPr lang="pl-PL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praca na rzecz promocji szkoły,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udział w akcjach charytatywnych, takich jak "Góra Grosza"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bieżące zarządzanie finansami samorządu,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pomoc w organizacji imprez szkolnych m.in. studniówki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opiniowanie dni wolnych od zajęć dydaktycznych,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bg1"/>
                </a:solidFill>
              </a:rPr>
              <a:t>opiniowanie realizacji przedmiotów w zakresie rozszerzonym. </a:t>
            </a:r>
            <a:endParaRPr lang="en-US" sz="1800" dirty="0">
              <a:solidFill>
                <a:schemeClr val="bg1"/>
              </a:solidFill>
            </a:endParaRPr>
          </a:p>
          <a:p>
            <a:pPr algn="just" eaLnBrk="1" hangingPunct="1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pl-PL" sz="1800" dirty="0">
              <a:solidFill>
                <a:schemeClr val="bg1"/>
              </a:solidFill>
            </a:endParaRPr>
          </a:p>
          <a:p>
            <a:pPr marL="578358" lvl="1" indent="-285750" eaLnBrk="1" fontAlgn="auto" hangingPunct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pl-PL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263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778269" cy="5069929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2000" dirty="0" err="1" smtClean="0">
                <a:solidFill>
                  <a:schemeClr val="bg1"/>
                </a:solidFill>
              </a:rPr>
              <a:t>ODiDZ</a:t>
            </a:r>
            <a:r>
              <a:rPr lang="pl-PL" sz="2000" dirty="0" smtClean="0">
                <a:solidFill>
                  <a:schemeClr val="bg1"/>
                </a:solidFill>
              </a:rPr>
              <a:t> realizuje teoretyczną naukę zawodu dla 464 młodocianych pracowników będących uczniami: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sz="2000" dirty="0" smtClean="0">
              <a:solidFill>
                <a:schemeClr val="bg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bg1"/>
                </a:solidFill>
              </a:rPr>
              <a:t>ZSP nr 2 w Chojnicach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bg1"/>
                </a:solidFill>
              </a:rPr>
              <a:t>ZSP w Brusach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bg1"/>
                </a:solidFill>
              </a:rPr>
              <a:t>ZSP w Malachinie.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2000" dirty="0" smtClean="0">
                <a:solidFill>
                  <a:schemeClr val="bg1"/>
                </a:solidFill>
              </a:rPr>
              <a:t>Kształcenie realizowane jest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25 </a:t>
            </a:r>
            <a:r>
              <a:rPr lang="pl-PL" sz="2000" dirty="0">
                <a:solidFill>
                  <a:schemeClr val="bg1"/>
                </a:solidFill>
              </a:rPr>
              <a:t>z</a:t>
            </a:r>
            <a:r>
              <a:rPr lang="pl-PL" sz="2000" dirty="0" smtClean="0">
                <a:solidFill>
                  <a:schemeClr val="bg1"/>
                </a:solidFill>
              </a:rPr>
              <a:t>awodach</a:t>
            </a:r>
            <a:r>
              <a:rPr lang="pl-PL" sz="2000" dirty="0" smtClean="0"/>
              <a:t>.</a:t>
            </a:r>
          </a:p>
        </p:txBody>
      </p:sp>
      <p:pic>
        <p:nvPicPr>
          <p:cNvPr id="10245" name="Picture 7" descr="G:\DCIM\104NCD90\DSC_09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57965"/>
            <a:ext cx="3512127" cy="2331720"/>
          </a:xfr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935385" y="485860"/>
            <a:ext cx="6985812" cy="588680"/>
          </a:xfrm>
          <a:prstGeom prst="rect">
            <a:avLst/>
          </a:prstGeom>
        </p:spPr>
        <p:txBody>
          <a:bodyPr lIns="45720" tIns="0" rIns="45720" bIns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OŚRODEK DOKSZTAŁCANIA i DOSKONALENIA ZAWODOWEGO w Chojnicach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  <p:pic>
        <p:nvPicPr>
          <p:cNvPr id="10244" name="Picture 6" descr="G:\DCIM\104NCD90\DSC_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04" y="1412776"/>
            <a:ext cx="2811466" cy="18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470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87263" y="312349"/>
            <a:ext cx="6267920" cy="59873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FFC000"/>
                </a:solidFill>
              </a:rPr>
              <a:t>Szkolny ośrodek Kariery „kreator</a:t>
            </a:r>
            <a:r>
              <a:rPr lang="pl-PL" sz="3400" dirty="0" smtClean="0">
                <a:solidFill>
                  <a:srgbClr val="FFC000"/>
                </a:solidFill>
              </a:rPr>
              <a:t>”</a:t>
            </a:r>
            <a:endParaRPr lang="pl-PL" sz="3400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12725" y="1556792"/>
            <a:ext cx="5511403" cy="5301208"/>
          </a:xfrm>
        </p:spPr>
        <p:txBody>
          <a:bodyPr>
            <a:noAutofit/>
          </a:bodyPr>
          <a:lstStyle/>
          <a:p>
            <a:pPr marL="0" indent="0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pl-PL" sz="1600" i="1" dirty="0" smtClean="0">
                <a:solidFill>
                  <a:schemeClr val="bg1"/>
                </a:solidFill>
              </a:rPr>
              <a:t>Doradcy zawodowi </a:t>
            </a:r>
            <a:r>
              <a:rPr lang="pl-PL" sz="1600" i="1" dirty="0" err="1" smtClean="0">
                <a:solidFill>
                  <a:schemeClr val="bg1"/>
                </a:solidFill>
              </a:rPr>
              <a:t>SzOK</a:t>
            </a:r>
            <a:r>
              <a:rPr lang="pl-PL" sz="1600" i="1" dirty="0" smtClean="0">
                <a:solidFill>
                  <a:schemeClr val="bg1"/>
                </a:solidFill>
              </a:rPr>
              <a:t> pełnią rolę partnerów </a:t>
            </a:r>
            <a:br>
              <a:rPr lang="pl-PL" sz="1600" i="1" dirty="0" smtClean="0">
                <a:solidFill>
                  <a:schemeClr val="bg1"/>
                </a:solidFill>
              </a:rPr>
            </a:br>
            <a:r>
              <a:rPr lang="pl-PL" sz="1600" i="1" dirty="0" smtClean="0">
                <a:solidFill>
                  <a:schemeClr val="bg1"/>
                </a:solidFill>
              </a:rPr>
              <a:t>w planowaniu przyszłości edukacyjno-zawodowej uczniów i słuchaczy przez:</a:t>
            </a:r>
            <a:endParaRPr lang="pl-PL" sz="16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prowadzenie porad i konsultacji indywidualnych;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600" dirty="0">
                <a:solidFill>
                  <a:schemeClr val="bg1"/>
                </a:solidFill>
              </a:rPr>
              <a:t>p</a:t>
            </a:r>
            <a:r>
              <a:rPr lang="pl-PL" sz="1600" dirty="0" smtClean="0">
                <a:solidFill>
                  <a:schemeClr val="bg1"/>
                </a:solidFill>
              </a:rPr>
              <a:t>rowadzenie zajęć warsztatowych;</a:t>
            </a:r>
          </a:p>
          <a:p>
            <a:pPr marL="521208" lvl="1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600" dirty="0">
                <a:solidFill>
                  <a:schemeClr val="bg1"/>
                </a:solidFill>
              </a:rPr>
              <a:t>p</a:t>
            </a:r>
            <a:r>
              <a:rPr lang="pl-PL" sz="1600" dirty="0" smtClean="0">
                <a:solidFill>
                  <a:schemeClr val="bg1"/>
                </a:solidFill>
              </a:rPr>
              <a:t>rowadzenie grupowej informacji m.in</a:t>
            </a:r>
            <a:r>
              <a:rPr lang="pl-PL" sz="1600" dirty="0">
                <a:solidFill>
                  <a:schemeClr val="bg1"/>
                </a:solidFill>
              </a:rPr>
              <a:t>. o</a:t>
            </a:r>
            <a:r>
              <a:rPr lang="pl-PL" sz="1600" dirty="0" smtClean="0">
                <a:solidFill>
                  <a:schemeClr val="bg1"/>
                </a:solidFill>
              </a:rPr>
              <a:t>: </a:t>
            </a:r>
          </a:p>
          <a:p>
            <a:pPr marL="292608" lvl="1" indent="0" eaLnBrk="1" fontAlgn="auto" hangingPunct="1">
              <a:lnSpc>
                <a:spcPct val="170000"/>
              </a:lnSpc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pl-PL" sz="7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r>
              <a:rPr lang="pl-PL" sz="1400" dirty="0" smtClean="0">
                <a:solidFill>
                  <a:schemeClr val="bg1"/>
                </a:solidFill>
              </a:rPr>
              <a:t>szkołach </a:t>
            </a:r>
            <a:r>
              <a:rPr lang="pl-PL" sz="1400" dirty="0">
                <a:solidFill>
                  <a:schemeClr val="bg1"/>
                </a:solidFill>
              </a:rPr>
              <a:t>ponadgimnazjalnych, wyższych uczelniach, szkołach </a:t>
            </a:r>
            <a:r>
              <a:rPr lang="pl-PL" sz="1400" dirty="0" smtClean="0">
                <a:solidFill>
                  <a:schemeClr val="bg1"/>
                </a:solidFill>
              </a:rPr>
              <a:t>policealnych, kwalifikacyjnych kursach </a:t>
            </a:r>
            <a:r>
              <a:rPr lang="pl-PL" sz="1400" dirty="0">
                <a:solidFill>
                  <a:schemeClr val="bg1"/>
                </a:solidFill>
              </a:rPr>
              <a:t>zawodowych, </a:t>
            </a:r>
            <a:r>
              <a:rPr lang="pl-PL" sz="1400" dirty="0" smtClean="0">
                <a:solidFill>
                  <a:schemeClr val="bg1"/>
                </a:solidFill>
              </a:rPr>
              <a:t>o </a:t>
            </a:r>
            <a:r>
              <a:rPr lang="pl-PL" sz="1400" dirty="0">
                <a:solidFill>
                  <a:schemeClr val="bg1"/>
                </a:solidFill>
              </a:rPr>
              <a:t>warunkach rekrutacji na wyższe uczelnie, </a:t>
            </a:r>
            <a:r>
              <a:rPr lang="pl-PL" sz="1400" dirty="0" smtClean="0">
                <a:solidFill>
                  <a:schemeClr val="bg1"/>
                </a:solidFill>
              </a:rPr>
              <a:t/>
            </a:r>
            <a:br>
              <a:rPr lang="pl-PL" sz="1400" dirty="0" smtClean="0">
                <a:solidFill>
                  <a:schemeClr val="bg1"/>
                </a:solidFill>
              </a:rPr>
            </a:br>
            <a:r>
              <a:rPr lang="pl-PL" sz="1400" dirty="0" smtClean="0">
                <a:solidFill>
                  <a:schemeClr val="bg1"/>
                </a:solidFill>
              </a:rPr>
              <a:t>o </a:t>
            </a:r>
            <a:r>
              <a:rPr lang="pl-PL" sz="1400" dirty="0">
                <a:solidFill>
                  <a:schemeClr val="bg1"/>
                </a:solidFill>
              </a:rPr>
              <a:t>długofalowych trendach </a:t>
            </a:r>
            <a:r>
              <a:rPr lang="pl-PL" sz="1400" dirty="0" smtClean="0">
                <a:solidFill>
                  <a:schemeClr val="bg1"/>
                </a:solidFill>
              </a:rPr>
              <a:t>wyznaczających dobre perspektywy dla określonych kwalifikacji zawodowych, kierunkach studiów, innych formach kształcenia </a:t>
            </a:r>
            <a:r>
              <a:rPr lang="pl-PL" sz="1400" dirty="0" err="1" smtClean="0">
                <a:solidFill>
                  <a:schemeClr val="bg1"/>
                </a:solidFill>
              </a:rPr>
              <a:t>itp</a:t>
            </a:r>
            <a:r>
              <a:rPr lang="pl-PL" sz="1400" dirty="0" smtClean="0">
                <a:solidFill>
                  <a:schemeClr val="bg1"/>
                </a:solidFill>
              </a:rPr>
              <a:t>…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7172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62" y="4365104"/>
            <a:ext cx="1731414" cy="9327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5877593" y="1556792"/>
            <a:ext cx="3168352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Left"/>
            <a:lightRig rig="threePt" dir="t"/>
          </a:scene3d>
          <a:sp3d>
            <a:bevelT w="139700" h="139700" prst="divot"/>
          </a:sp3d>
        </p:spPr>
        <p:txBody>
          <a:bodyPr lIns="45720" tIns="0" rIns="45720" bIns="0" anchor="b">
            <a:normAutofit fontScale="5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48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pl-PL" sz="4800" dirty="0" smtClean="0">
                <a:solidFill>
                  <a:srgbClr val="FFFF00"/>
                </a:solidFill>
                <a:latin typeface="Arial" charset="0"/>
              </a:rPr>
            </a:br>
            <a:r>
              <a:rPr lang="pl-PL" sz="6000" dirty="0" smtClean="0">
                <a:solidFill>
                  <a:schemeClr val="tx1"/>
                </a:solidFill>
                <a:latin typeface="Arial" charset="0"/>
              </a:rPr>
              <a:t>Wiedza pozwala dobrze </a:t>
            </a:r>
            <a:r>
              <a:rPr lang="pl-PL" sz="7200" dirty="0" smtClean="0">
                <a:solidFill>
                  <a:schemeClr val="tx1"/>
                </a:solidFill>
                <a:latin typeface="Arial" charset="0"/>
              </a:rPr>
              <a:t>wybrać!</a:t>
            </a:r>
            <a:br>
              <a:rPr lang="pl-PL" sz="7200" dirty="0" smtClean="0">
                <a:solidFill>
                  <a:schemeClr val="tx1"/>
                </a:solidFill>
                <a:latin typeface="Arial" charset="0"/>
              </a:rPr>
            </a:br>
            <a:endParaRPr lang="pl-PL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61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" y="1700808"/>
            <a:ext cx="4104456" cy="62632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Sz</a:t>
            </a:r>
            <a:r>
              <a:rPr lang="pl-PL" sz="2000" dirty="0" smtClean="0">
                <a:solidFill>
                  <a:schemeClr val="bg1"/>
                </a:solidFill>
              </a:rPr>
              <a:t>OK  JEST WSPÓŁORGANIZATOREM powiatowych targów edukacyjnych „</a:t>
            </a:r>
            <a:r>
              <a:rPr lang="pl-PL" sz="2000" dirty="0" err="1" smtClean="0">
                <a:solidFill>
                  <a:schemeClr val="bg1"/>
                </a:solidFill>
              </a:rPr>
              <a:t>akademus</a:t>
            </a:r>
            <a:r>
              <a:rPr lang="pl-PL" sz="2000" dirty="0" smtClean="0">
                <a:solidFill>
                  <a:schemeClr val="bg1"/>
                </a:solidFill>
              </a:rPr>
              <a:t>” 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62" y="2564904"/>
            <a:ext cx="5003886" cy="3960018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Targi Edukacyjne „</a:t>
            </a:r>
            <a:r>
              <a:rPr lang="pl-PL" sz="1600" dirty="0" err="1" smtClean="0">
                <a:solidFill>
                  <a:schemeClr val="bg1"/>
                </a:solidFill>
              </a:rPr>
              <a:t>Akademus</a:t>
            </a:r>
            <a:r>
              <a:rPr lang="pl-PL" sz="1600" dirty="0">
                <a:solidFill>
                  <a:schemeClr val="bg1"/>
                </a:solidFill>
              </a:rPr>
              <a:t>” </a:t>
            </a:r>
            <a:r>
              <a:rPr lang="pl-PL" sz="1600" dirty="0" smtClean="0">
                <a:solidFill>
                  <a:schemeClr val="bg1"/>
                </a:solidFill>
              </a:rPr>
              <a:t>na </a:t>
            </a:r>
            <a:r>
              <a:rPr lang="pl-PL" sz="1600" dirty="0">
                <a:solidFill>
                  <a:schemeClr val="bg1"/>
                </a:solidFill>
              </a:rPr>
              <a:t>stałe wpisały się w kalendarz imprez edukacyjnych </a:t>
            </a:r>
            <a:r>
              <a:rPr lang="pl-PL" sz="1600" dirty="0" smtClean="0">
                <a:solidFill>
                  <a:schemeClr val="bg1"/>
                </a:solidFill>
              </a:rPr>
              <a:t>w </a:t>
            </a:r>
            <a:r>
              <a:rPr lang="pl-PL" sz="1600" dirty="0">
                <a:solidFill>
                  <a:schemeClr val="bg1"/>
                </a:solidFill>
              </a:rPr>
              <a:t>Chojnicach</a:t>
            </a:r>
            <a:r>
              <a:rPr lang="pl-PL" sz="1600" dirty="0" smtClean="0">
                <a:solidFill>
                  <a:schemeClr val="bg1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sz="1600" dirty="0" smtClean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Organizowane są pod hasłem: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>
                <a:solidFill>
                  <a:schemeClr val="bg1"/>
                </a:solidFill>
              </a:rPr>
              <a:t>Liczy się – INDYWIDUALNY POMYSŁ NA SIEBIE</a:t>
            </a:r>
            <a:r>
              <a:rPr lang="pl-PL" sz="1600" dirty="0" smtClean="0">
                <a:solidFill>
                  <a:schemeClr val="bg1"/>
                </a:solidFill>
              </a:rPr>
              <a:t>!                                                                                           </a:t>
            </a:r>
            <a:r>
              <a:rPr lang="pl-PL" sz="1600" dirty="0">
                <a:solidFill>
                  <a:schemeClr val="bg1"/>
                </a:solidFill>
              </a:rPr>
              <a:t>… bo nie ma jednej utartej ścieżki kariery…</a:t>
            </a:r>
          </a:p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pl-PL" sz="1600" dirty="0" smtClean="0">
                <a:solidFill>
                  <a:schemeClr val="bg1"/>
                </a:solidFill>
              </a:rPr>
              <a:t>Każdy ma prawo do własnego pomysłu na siebie, zadaniem organizatorów jest pomoc             w dostępie do informacji o rynku edukacyjnym </a:t>
            </a:r>
            <a:br>
              <a:rPr lang="pl-PL" sz="1600" dirty="0" smtClean="0">
                <a:solidFill>
                  <a:schemeClr val="bg1"/>
                </a:solidFill>
              </a:rPr>
            </a:br>
            <a:r>
              <a:rPr lang="pl-PL" sz="1600" dirty="0" smtClean="0">
                <a:solidFill>
                  <a:schemeClr val="bg1"/>
                </a:solidFill>
              </a:rPr>
              <a:t>i możliwościach z tym związanych.</a:t>
            </a:r>
          </a:p>
        </p:txBody>
      </p:sp>
      <p:pic>
        <p:nvPicPr>
          <p:cNvPr id="8196" name="Picture 9" descr="C:\Users\user\Desktop\TARGI AKADEMICKIE 2016\zdjęcia 2016 targi\IMG_17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49080"/>
            <a:ext cx="2969334" cy="1978372"/>
          </a:xfrm>
          <a:noFill/>
        </p:spPr>
      </p:pic>
      <p:pic>
        <p:nvPicPr>
          <p:cNvPr id="8197" name="Picture 10" descr="C:\Users\user\Desktop\TARGI AKADEMICKIE 2016\TARGI AKADEMICKIE 2015\2014 - targi akademickie\Zdjęcia targi 2014\DSC_0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83" y="1361653"/>
            <a:ext cx="3623224" cy="240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3242347" y="45599"/>
            <a:ext cx="5901653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92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Szkolny ośrodek Kariery „kreator</a:t>
            </a:r>
            <a:r>
              <a:rPr lang="pl-PL" sz="3400" dirty="0" smtClean="0">
                <a:solidFill>
                  <a:srgbClr val="FFC000"/>
                </a:solidFill>
              </a:rPr>
              <a:t>”</a:t>
            </a:r>
            <a:endParaRPr lang="pl-PL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55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8570" y="1824548"/>
            <a:ext cx="4536504" cy="86409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/>
              <a:t>Profesjonalizm doradców Szok został doceniony!</a:t>
            </a:r>
            <a:endParaRPr lang="pl-PL" sz="3600" dirty="0"/>
          </a:p>
        </p:txBody>
      </p:sp>
      <p:sp>
        <p:nvSpPr>
          <p:cNvPr id="9219" name="Symbol zastępczy zawartości 4"/>
          <p:cNvSpPr>
            <a:spLocks noGrp="1"/>
          </p:cNvSpPr>
          <p:nvPr>
            <p:ph sz="half" idx="2"/>
          </p:nvPr>
        </p:nvSpPr>
        <p:spPr>
          <a:xfrm>
            <a:off x="388570" y="1628800"/>
            <a:ext cx="4687486" cy="4706195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pl-PL" sz="2000" dirty="0" smtClean="0">
                <a:solidFill>
                  <a:schemeClr val="bg1"/>
                </a:solidFill>
              </a:rPr>
              <a:t>Ogólnopolski kwartalnik </a:t>
            </a:r>
            <a:r>
              <a:rPr lang="pl-PL" sz="1600" dirty="0" smtClean="0">
                <a:solidFill>
                  <a:schemeClr val="bg1"/>
                </a:solidFill>
              </a:rPr>
              <a:t>(Kwartalnik 1(22)/2013)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>DORADCA ZAWODOWY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pl-PL" sz="2000" b="1" dirty="0" smtClean="0">
                <a:solidFill>
                  <a:schemeClr val="bg1"/>
                </a:solidFill>
              </a:rPr>
              <a:t/>
            </a:r>
            <a:br>
              <a:rPr lang="pl-PL" sz="2000" b="1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rozdziale „Z ŻYCIA SZOK-ÓW”, zamieścił na swoich łamach opis działania  </a:t>
            </a:r>
            <a:r>
              <a:rPr lang="pl-PL" sz="2000" dirty="0" err="1" smtClean="0">
                <a:solidFill>
                  <a:schemeClr val="bg1"/>
                </a:solidFill>
              </a:rPr>
              <a:t>SzOK</a:t>
            </a:r>
            <a:r>
              <a:rPr lang="pl-PL" sz="2000" dirty="0" smtClean="0">
                <a:solidFill>
                  <a:schemeClr val="bg1"/>
                </a:solidFill>
              </a:rPr>
              <a:t>  „Kreator”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w Chojnicach jako </a:t>
            </a:r>
            <a:r>
              <a:rPr lang="pl-PL" sz="2000" b="1" dirty="0" smtClean="0">
                <a:solidFill>
                  <a:schemeClr val="bg1"/>
                </a:solidFill>
              </a:rPr>
              <a:t>przykład dobrej praktyki</a:t>
            </a:r>
            <a:r>
              <a:rPr lang="pl-PL" sz="2000" dirty="0" smtClean="0">
                <a:solidFill>
                  <a:schemeClr val="bg1"/>
                </a:solidFill>
              </a:rPr>
              <a:t> w zakresie działań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z doradztwa edukacyjno-zawodowego.</a:t>
            </a:r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 bwMode="auto">
          <a:xfrm>
            <a:off x="6156176" y="1628800"/>
            <a:ext cx="2597309" cy="24329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2"/>
            </a:solidFill>
            <a:prstDash val="soli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anchor="ctr">
            <a:normAutofit fontScale="40000" lnSpcReduction="20000"/>
          </a:bodyPr>
          <a:lstStyle>
            <a:lvl1pPr marL="0" indent="0" algn="ct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None/>
              <a:defRPr sz="1800" b="1" kern="120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defRPr/>
            </a:pPr>
            <a:endParaRPr lang="pl-PL" sz="6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pl-PL" sz="6600" dirty="0" smtClean="0">
                <a:solidFill>
                  <a:schemeClr val="tx1"/>
                </a:solidFill>
              </a:rPr>
              <a:t>INFORMACJA</a:t>
            </a:r>
            <a:r>
              <a:rPr lang="pl-PL" sz="6600" dirty="0" smtClean="0">
                <a:solidFill>
                  <a:srgbClr val="FF3300"/>
                </a:solidFill>
              </a:rPr>
              <a:t> </a:t>
            </a:r>
            <a:r>
              <a:rPr lang="pl-PL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klucz do właściwego wyboru!!! </a:t>
            </a:r>
          </a:p>
          <a:p>
            <a:pPr eaLnBrk="1" hangingPunct="1">
              <a:defRPr/>
            </a:pPr>
            <a:endParaRPr lang="pl-PL" sz="6600" dirty="0" smtClean="0">
              <a:solidFill>
                <a:srgbClr val="FF0000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3100499" y="260648"/>
            <a:ext cx="6117677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Szkolny ośrodek Kariery „kreator”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218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63888" y="4898642"/>
            <a:ext cx="4043363" cy="155757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000" dirty="0" smtClean="0">
                <a:solidFill>
                  <a:schemeClr val="bg1"/>
                </a:solidFill>
              </a:rPr>
              <a:t>Ośrodek  Doskonalenia Nauczycieli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u</a:t>
            </a:r>
            <a:r>
              <a:rPr lang="pl-PL" sz="2000" dirty="0" smtClean="0">
                <a:solidFill>
                  <a:schemeClr val="bg1"/>
                </a:solidFill>
              </a:rPr>
              <a:t>l. </a:t>
            </a:r>
            <a:r>
              <a:rPr lang="pl-PL" sz="2000" dirty="0" err="1" smtClean="0">
                <a:solidFill>
                  <a:schemeClr val="bg1"/>
                </a:solidFill>
              </a:rPr>
              <a:t>Świętopełka</a:t>
            </a:r>
            <a:r>
              <a:rPr lang="pl-PL" sz="2000" dirty="0" smtClean="0">
                <a:solidFill>
                  <a:schemeClr val="bg1"/>
                </a:solidFill>
              </a:rPr>
              <a:t> 3 ,89-600 Chojnice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988840"/>
            <a:ext cx="8640960" cy="3607803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dirty="0" smtClean="0"/>
          </a:p>
          <a:p>
            <a:pPr marL="521208" lvl="1" algn="just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dirty="0" smtClean="0">
              <a:solidFill>
                <a:schemeClr val="bg1"/>
              </a:solidFill>
            </a:endParaRPr>
          </a:p>
          <a:p>
            <a:pPr marL="521208" lvl="1" algn="just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 smtClean="0">
                <a:solidFill>
                  <a:schemeClr val="bg1"/>
                </a:solidFill>
              </a:rPr>
              <a:t>Działa na terenie Powiatu Chojnickiego i stanowi integralną część Centrum Kształcenia Zawodowego i Ustawicznego (</a:t>
            </a:r>
            <a:r>
              <a:rPr lang="pl-PL" dirty="0" err="1" smtClean="0">
                <a:solidFill>
                  <a:schemeClr val="bg1"/>
                </a:solidFill>
              </a:rPr>
              <a:t>CKZiU</a:t>
            </a:r>
            <a:r>
              <a:rPr lang="pl-PL" dirty="0" smtClean="0">
                <a:solidFill>
                  <a:schemeClr val="bg1"/>
                </a:solidFill>
              </a:rPr>
              <a:t>)</a:t>
            </a:r>
          </a:p>
          <a:p>
            <a:pPr marL="521208" lvl="1" algn="just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dirty="0" smtClean="0">
              <a:solidFill>
                <a:schemeClr val="tx1">
                  <a:tint val="85000"/>
                </a:schemeClr>
              </a:solidFill>
            </a:endParaRPr>
          </a:p>
          <a:p>
            <a:pPr marL="521208" lvl="1" algn="just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 smtClean="0">
                <a:solidFill>
                  <a:schemeClr val="bg1"/>
                </a:solidFill>
              </a:rPr>
              <a:t>Jest placówką  powołaną do prowadzenia doskonalenia zawodowego nauczycieli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tx1">
                  <a:tint val="85000"/>
                </a:schemeClr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307259" y="620688"/>
            <a:ext cx="6333701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Ośrodek doskonalenia nauczycieli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98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2425" y="86367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Kim jesteśmy?</a:t>
            </a:r>
            <a:endParaRPr lang="pl-PL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33" y="1196752"/>
            <a:ext cx="4499992" cy="4392487"/>
          </a:xfrm>
        </p:spPr>
        <p:txBody>
          <a:bodyPr>
            <a:noAutofit/>
          </a:bodyPr>
          <a:lstStyle/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Szkołą z długoletnią tradycją, stale obecną w życiu społeczności lokalnej.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Możliwością uzupełnienia wykształcenia dla osób dorosłych, zarówno w szkole średniej jak i w wielorakich zawodach.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Jednostką o szerokiej ofercie edukacyjnej, na bieżąco dostosowywanej do potrzeb rynku lokalnego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Ośrodkiem kształcenia praktycznego dla wielu uczniów z terenu całego powiatu.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Ośrodkiem egzaminacyjnym.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>
                <a:solidFill>
                  <a:srgbClr val="FFC000"/>
                </a:solidFill>
              </a:rPr>
              <a:t>Szansą rozwoju i nadzieją na ukończenie szkoły dla osób wcześniej obarczonych porażką edukacyjną.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00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2276872"/>
            <a:ext cx="7887220" cy="3849291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pl-PL" sz="2800" dirty="0" smtClean="0">
                <a:solidFill>
                  <a:schemeClr val="bg1"/>
                </a:solidFill>
              </a:rPr>
              <a:t>	</a:t>
            </a:r>
            <a:r>
              <a:rPr lang="pl-PL" dirty="0" smtClean="0">
                <a:solidFill>
                  <a:schemeClr val="bg1"/>
                </a:solidFill>
              </a:rPr>
              <a:t>W realizacji zadań statutowych Ośrodek współpracuje z  Ośrodkiem Doskonalenia Nauczycieli w Słupsku, Centrum </a:t>
            </a:r>
            <a:r>
              <a:rPr lang="pl-PL" dirty="0">
                <a:solidFill>
                  <a:schemeClr val="bg1"/>
                </a:solidFill>
              </a:rPr>
              <a:t>D</a:t>
            </a:r>
            <a:r>
              <a:rPr lang="pl-PL" dirty="0" smtClean="0">
                <a:solidFill>
                  <a:schemeClr val="bg1"/>
                </a:solidFill>
              </a:rPr>
              <a:t>oskonalenia Nauczycieli w Gdańsku, Centralną Komisją Egzaminacyjną, Ośrodkiem Rozwoju Edukacji w Warszawie oraz lokalnymi instytucjami wychowawczo-oświatowymi.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843808" y="332656"/>
            <a:ext cx="6045669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Ośrodek doskonalenia nauczycieli</a:t>
            </a:r>
            <a:endParaRPr lang="pl-PL" sz="24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50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6056" y="0"/>
            <a:ext cx="3178696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Z życia szkoły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980728"/>
            <a:ext cx="4358828" cy="5145435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Centrum </a:t>
            </a:r>
            <a:r>
              <a:rPr lang="pl-PL" dirty="0">
                <a:solidFill>
                  <a:schemeClr val="bg1"/>
                </a:solidFill>
              </a:rPr>
              <a:t>Kształcenia Zawodowego </a:t>
            </a:r>
            <a:r>
              <a:rPr lang="pl-PL" dirty="0" smtClean="0">
                <a:solidFill>
                  <a:schemeClr val="bg1"/>
                </a:solidFill>
              </a:rPr>
              <a:t>i Ustawicznego to </a:t>
            </a:r>
            <a:r>
              <a:rPr lang="pl-PL" dirty="0">
                <a:solidFill>
                  <a:schemeClr val="bg1"/>
                </a:solidFill>
              </a:rPr>
              <a:t>od lat zgrany zespół nauczycieli, pracowników administracji i obsługi.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Każdego </a:t>
            </a:r>
            <a:r>
              <a:rPr lang="pl-PL" dirty="0">
                <a:solidFill>
                  <a:schemeClr val="bg1"/>
                </a:solidFill>
              </a:rPr>
              <a:t>roku organizowane są różnego rodzaju uroczystości </a:t>
            </a:r>
            <a:r>
              <a:rPr lang="pl-PL" dirty="0" smtClean="0">
                <a:solidFill>
                  <a:schemeClr val="bg1"/>
                </a:solidFill>
              </a:rPr>
              <a:t>i </a:t>
            </a:r>
            <a:r>
              <a:rPr lang="pl-PL" dirty="0">
                <a:solidFill>
                  <a:schemeClr val="bg1"/>
                </a:solidFill>
              </a:rPr>
              <a:t>imprezy integrujące szkolną społeczność: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spotkania </a:t>
            </a:r>
            <a:r>
              <a:rPr lang="pl-PL" dirty="0">
                <a:solidFill>
                  <a:schemeClr val="bg1"/>
                </a:solidFill>
              </a:rPr>
              <a:t>świąteczne, wycieczki turystyczne,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wyjazdy </a:t>
            </a:r>
            <a:r>
              <a:rPr lang="pl-PL" dirty="0">
                <a:solidFill>
                  <a:schemeClr val="bg1"/>
                </a:solidFill>
              </a:rPr>
              <a:t>do teatru,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zabawy </a:t>
            </a:r>
            <a:r>
              <a:rPr lang="pl-PL" dirty="0">
                <a:solidFill>
                  <a:schemeClr val="bg1"/>
                </a:solidFill>
              </a:rPr>
              <a:t>okolicznościowe.</a:t>
            </a:r>
          </a:p>
        </p:txBody>
      </p:sp>
      <p:pic>
        <p:nvPicPr>
          <p:cNvPr id="7173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5944" y="1366044"/>
            <a:ext cx="3222625" cy="2416175"/>
          </a:xfrm>
        </p:spPr>
      </p:pic>
      <p:pic>
        <p:nvPicPr>
          <p:cNvPr id="7172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2226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045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69135" y="337537"/>
            <a:ext cx="4618856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Z życia szkoły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3822700" cy="4525963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Tradycją </a:t>
            </a:r>
            <a:r>
              <a:rPr lang="pl-PL" dirty="0">
                <a:solidFill>
                  <a:schemeClr val="bg1"/>
                </a:solidFill>
              </a:rPr>
              <a:t>stały się </a:t>
            </a:r>
            <a:r>
              <a:rPr lang="pl-PL" dirty="0" smtClean="0">
                <a:solidFill>
                  <a:schemeClr val="bg1"/>
                </a:solidFill>
              </a:rPr>
              <a:t>spotkania </a:t>
            </a:r>
            <a:r>
              <a:rPr lang="pl-PL" dirty="0">
                <a:solidFill>
                  <a:schemeClr val="bg1"/>
                </a:solidFill>
              </a:rPr>
              <a:t>wigilijne.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Przy </a:t>
            </a:r>
            <a:r>
              <a:rPr lang="pl-PL" dirty="0">
                <a:solidFill>
                  <a:schemeClr val="bg1"/>
                </a:solidFill>
              </a:rPr>
              <a:t>wspólnym stole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 err="1">
                <a:solidFill>
                  <a:schemeClr val="bg1"/>
                </a:solidFill>
              </a:rPr>
              <a:t>CKZiU</a:t>
            </a:r>
            <a:r>
              <a:rPr lang="pl-PL" dirty="0">
                <a:solidFill>
                  <a:schemeClr val="bg1"/>
                </a:solidFill>
              </a:rPr>
              <a:t> zasiadają pracownicy szkoły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jak </a:t>
            </a:r>
            <a:r>
              <a:rPr lang="pl-PL" dirty="0">
                <a:solidFill>
                  <a:schemeClr val="bg1"/>
                </a:solidFill>
              </a:rPr>
              <a:t>i emeryci. </a:t>
            </a:r>
            <a:endParaRPr lang="pl-PL" dirty="0" smtClean="0">
              <a:solidFill>
                <a:schemeClr val="bg1"/>
              </a:solidFill>
            </a:endParaRP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Jest </a:t>
            </a:r>
            <a:r>
              <a:rPr lang="pl-PL" dirty="0">
                <a:solidFill>
                  <a:schemeClr val="bg1"/>
                </a:solidFill>
              </a:rPr>
              <a:t>to okazją do rozmów, życzeń, </a:t>
            </a:r>
            <a:r>
              <a:rPr lang="pl-PL" dirty="0" smtClean="0">
                <a:solidFill>
                  <a:schemeClr val="bg1"/>
                </a:solidFill>
              </a:rPr>
              <a:t>podzielenia </a:t>
            </a:r>
            <a:r>
              <a:rPr lang="pl-PL" dirty="0">
                <a:solidFill>
                  <a:schemeClr val="bg1"/>
                </a:solidFill>
              </a:rPr>
              <a:t>się troskami i </a:t>
            </a:r>
            <a:r>
              <a:rPr lang="pl-PL" dirty="0" smtClean="0">
                <a:solidFill>
                  <a:schemeClr val="bg1"/>
                </a:solidFill>
              </a:rPr>
              <a:t>radościami,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a  </a:t>
            </a:r>
            <a:r>
              <a:rPr lang="pl-PL" dirty="0">
                <a:solidFill>
                  <a:schemeClr val="bg1"/>
                </a:solidFill>
              </a:rPr>
              <a:t>także do chwili zadumy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przedświątecznej krzątaninie. </a:t>
            </a:r>
          </a:p>
        </p:txBody>
      </p:sp>
      <p:pic>
        <p:nvPicPr>
          <p:cNvPr id="9220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1238" y="1600200"/>
            <a:ext cx="2914650" cy="1935163"/>
          </a:xfrm>
        </p:spPr>
      </p:pic>
      <p:pic>
        <p:nvPicPr>
          <p:cNvPr id="9221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3646488"/>
            <a:ext cx="355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036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4048" y="32405"/>
            <a:ext cx="2890664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Z życia szkoły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3709987" cy="478155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kalendarz szkolny na stałe wpisały się również czerwcowe wypady turystyczne – wycieczki rowerowe lub spływy kajakowe.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Po </a:t>
            </a:r>
            <a:r>
              <a:rPr lang="pl-PL" dirty="0">
                <a:solidFill>
                  <a:schemeClr val="bg1"/>
                </a:solidFill>
              </a:rPr>
              <a:t>wyczerpujących zmaganiach na szlaku </a:t>
            </a:r>
            <a:r>
              <a:rPr lang="pl-PL" dirty="0" smtClean="0">
                <a:solidFill>
                  <a:schemeClr val="bg1"/>
                </a:solidFill>
              </a:rPr>
              <a:t>wodnym lub rowerowym wszyscy </a:t>
            </a:r>
            <a:r>
              <a:rPr lang="pl-PL" dirty="0">
                <a:solidFill>
                  <a:schemeClr val="bg1"/>
                </a:solidFill>
              </a:rPr>
              <a:t>wspólnie odpoczywają przy ognisku. </a:t>
            </a:r>
          </a:p>
        </p:txBody>
      </p:sp>
      <p:pic>
        <p:nvPicPr>
          <p:cNvPr id="10244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226" y="1600200"/>
            <a:ext cx="2942074" cy="2205892"/>
          </a:xfrm>
        </p:spPr>
      </p:pic>
      <p:pic>
        <p:nvPicPr>
          <p:cNvPr id="10245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4286250"/>
            <a:ext cx="3492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0991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7311156" cy="4525963"/>
          </a:xfrm>
        </p:spPr>
        <p:txBody>
          <a:bodyPr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dirty="0" smtClean="0">
                <a:solidFill>
                  <a:schemeClr val="bg1"/>
                </a:solidFill>
              </a:rPr>
              <a:t>Nasi uczniowie oraz absolwenci mogą pochwalić się udziałem w turniejach, konkursach czy też olimpiadach realizowanych na szczeblu krajowym, gdzie często zajmują miejsce na podium wśród najlepszych. Niektóre z nich to: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solidFill>
                  <a:schemeClr val="bg1"/>
                </a:solidFill>
              </a:rPr>
              <a:t>- Konkurs Fotograficzny „Różne oblicza kobiet XXI wieku”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VIII Turniej  Wiedzy </a:t>
            </a:r>
            <a:r>
              <a:rPr lang="pl-PL" b="1" dirty="0" smtClean="0">
                <a:solidFill>
                  <a:schemeClr val="bg1"/>
                </a:solidFill>
              </a:rPr>
              <a:t>Technicznej z  </a:t>
            </a:r>
            <a:r>
              <a:rPr lang="pl-PL" b="1" dirty="0">
                <a:solidFill>
                  <a:schemeClr val="bg1"/>
                </a:solidFill>
              </a:rPr>
              <a:t>„ </a:t>
            </a:r>
            <a:r>
              <a:rPr lang="pl-PL" b="1" i="1" dirty="0">
                <a:solidFill>
                  <a:schemeClr val="bg1"/>
                </a:solidFill>
              </a:rPr>
              <a:t>rysunku technicznego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smtClean="0">
                <a:solidFill>
                  <a:schemeClr val="bg1"/>
                </a:solidFill>
              </a:rPr>
              <a:t>„</a:t>
            </a:r>
          </a:p>
          <a:p>
            <a:pPr lvl="0"/>
            <a:r>
              <a:rPr lang="pl-PL" b="1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X Edycja Regionalnego Konkursu Matematyczno- Ekonomicznego  CKU Inowrocław - III miejsce – 2.04.2014r</a:t>
            </a:r>
            <a:r>
              <a:rPr lang="pl-PL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b="1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IV Edycja Ogólnopolskiej Olimpiady Wiedzy Administracyjno- Prawnej </a:t>
            </a:r>
            <a:r>
              <a:rPr lang="pl-PL" b="1" dirty="0" err="1">
                <a:solidFill>
                  <a:schemeClr val="bg1"/>
                </a:solidFill>
              </a:rPr>
              <a:t>CKZiU</a:t>
            </a:r>
            <a:r>
              <a:rPr lang="pl-PL" b="1" dirty="0">
                <a:solidFill>
                  <a:schemeClr val="bg1"/>
                </a:solidFill>
              </a:rPr>
              <a:t> Chojnice- I </a:t>
            </a:r>
            <a:r>
              <a:rPr lang="pl-PL" b="1" dirty="0" err="1">
                <a:solidFill>
                  <a:schemeClr val="bg1"/>
                </a:solidFill>
              </a:rPr>
              <a:t>i</a:t>
            </a:r>
            <a:r>
              <a:rPr lang="pl-PL" b="1" dirty="0">
                <a:solidFill>
                  <a:schemeClr val="bg1"/>
                </a:solidFill>
              </a:rPr>
              <a:t> IV miejsce - 26.04.2014r</a:t>
            </a:r>
            <a:r>
              <a:rPr lang="pl-PL" b="1" dirty="0" smtClean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  <a:p>
            <a:pPr lvl="0"/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IV Edycja Ogólnopolskiej Olimpiady Wiedzy Administracyjno- Prawnej </a:t>
            </a:r>
            <a:r>
              <a:rPr lang="pl-PL" b="1" dirty="0" err="1">
                <a:solidFill>
                  <a:schemeClr val="bg1"/>
                </a:solidFill>
              </a:rPr>
              <a:t>CKZiU</a:t>
            </a:r>
            <a:r>
              <a:rPr lang="pl-PL" b="1" dirty="0">
                <a:solidFill>
                  <a:schemeClr val="bg1"/>
                </a:solidFill>
              </a:rPr>
              <a:t> Chojnice- I </a:t>
            </a:r>
            <a:r>
              <a:rPr lang="pl-PL" b="1" dirty="0" err="1">
                <a:solidFill>
                  <a:schemeClr val="bg1"/>
                </a:solidFill>
              </a:rPr>
              <a:t>i</a:t>
            </a:r>
            <a:r>
              <a:rPr lang="pl-PL" b="1" dirty="0">
                <a:solidFill>
                  <a:schemeClr val="bg1"/>
                </a:solidFill>
              </a:rPr>
              <a:t> IV miejsce - 26.04.2014r.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XII Olimpiada Wiedzy Ekonomicznej dla Dorosłych pod hasłem „Rynek kapitałowy” – udział </a:t>
            </a:r>
            <a:r>
              <a:rPr lang="pl-PL" b="1" dirty="0" smtClean="0">
                <a:solidFill>
                  <a:schemeClr val="bg1"/>
                </a:solidFill>
              </a:rPr>
              <a:t>w </a:t>
            </a:r>
            <a:r>
              <a:rPr lang="pl-PL" b="1" dirty="0">
                <a:solidFill>
                  <a:schemeClr val="bg1"/>
                </a:solidFill>
              </a:rPr>
              <a:t>finale.</a:t>
            </a:r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pl-PL" dirty="0" smtClean="0">
                <a:solidFill>
                  <a:schemeClr val="bg1"/>
                </a:solidFill>
              </a:rPr>
              <a:t>- </a:t>
            </a:r>
            <a:r>
              <a:rPr lang="pl-PL" b="1" dirty="0">
                <a:solidFill>
                  <a:schemeClr val="bg1"/>
                </a:solidFill>
              </a:rPr>
              <a:t>Szkolny konkurs „Przysłowia i powiedzenia na każdy temat” – marzec 2014</a:t>
            </a:r>
            <a:r>
              <a:rPr lang="pl-PL" b="1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537565" y="24867"/>
            <a:ext cx="9648947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400" dirty="0" smtClean="0"/>
              <a:t>Nasze osiągnięcia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414303696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7311156" cy="4525963"/>
          </a:xfrm>
        </p:spPr>
        <p:txBody>
          <a:bodyPr>
            <a:normAutofit/>
          </a:bodyPr>
          <a:lstStyle/>
          <a:p>
            <a:pPr marL="292100" lvl="1" indent="0" algn="just">
              <a:buNone/>
            </a:pPr>
            <a:r>
              <a:rPr lang="pl-PL" dirty="0" smtClean="0">
                <a:solidFill>
                  <a:schemeClr val="bg1"/>
                </a:solidFill>
              </a:rPr>
              <a:t>	Nasza placówka może pochwalić się całą rzeszą absolwentów, w życiu których nasza szkoła była zaledwie lub aż dobrym początkiem i którzy osiągnęli wiele. Ze względu na ochronę danych osobowych ograniczymy się tylko do podkreślenia, że wśród naszych byłych słuchaczy możemy znaleźć: prawników, księży, nauczycieli, bankowców, sekretarki czy też biznesmenów. Wśród nich możemy również znaleźć sportowców – jedna z pań zajęła 3 miejsce w ogólnopolskim turnieju bokserskim.</a:t>
            </a:r>
            <a:endParaRPr lang="en-US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dirty="0" smtClean="0">
              <a:solidFill>
                <a:schemeClr val="bg1"/>
              </a:solidFill>
            </a:endParaRPr>
          </a:p>
          <a:p>
            <a:pPr marL="292608" lvl="1" indent="0" algn="just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537565" y="24867"/>
            <a:ext cx="9648947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400" dirty="0" smtClean="0"/>
              <a:t>Nasze osiągnięcia - absolwenci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574043985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7311156" cy="4525963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Jako prężnie działająca placówka możemy pochwalić się </a:t>
            </a:r>
            <a:r>
              <a:rPr lang="pl-PL" dirty="0" err="1" smtClean="0">
                <a:solidFill>
                  <a:schemeClr val="bg1"/>
                </a:solidFill>
              </a:rPr>
              <a:t>równieżaktywnością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err="1" smtClean="0">
                <a:solidFill>
                  <a:schemeClr val="bg1"/>
                </a:solidFill>
              </a:rPr>
              <a:t>pozaedukacyjną</a:t>
            </a:r>
            <a:r>
              <a:rPr lang="pl-PL" dirty="0" smtClean="0">
                <a:solidFill>
                  <a:schemeClr val="bg1"/>
                </a:solidFill>
              </a:rPr>
              <a:t>. W życiu </a:t>
            </a:r>
            <a:r>
              <a:rPr lang="pl-PL" dirty="0" err="1" smtClean="0">
                <a:solidFill>
                  <a:schemeClr val="bg1"/>
                </a:solidFill>
              </a:rPr>
              <a:t>CKZiU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możemy znaleźć wiele wydarzeń kulturalnych i oświatowych. Oto niektóre z nich:</a:t>
            </a: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Organizacja Dnia Edukacji Narodowej - </a:t>
            </a:r>
            <a:r>
              <a:rPr lang="pl-PL" dirty="0" smtClean="0">
                <a:solidFill>
                  <a:schemeClr val="bg1"/>
                </a:solidFill>
              </a:rPr>
              <a:t>wyjazdy </a:t>
            </a:r>
            <a:r>
              <a:rPr lang="pl-PL" dirty="0">
                <a:solidFill>
                  <a:schemeClr val="bg1"/>
                </a:solidFill>
              </a:rPr>
              <a:t>do t</a:t>
            </a:r>
            <a:r>
              <a:rPr lang="pl-PL" dirty="0" smtClean="0">
                <a:solidFill>
                  <a:schemeClr val="bg1"/>
                </a:solidFill>
              </a:rPr>
              <a:t>eatrów,</a:t>
            </a: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Wigilia </a:t>
            </a:r>
            <a:r>
              <a:rPr lang="pl-PL" dirty="0">
                <a:solidFill>
                  <a:schemeClr val="bg1"/>
                </a:solidFill>
              </a:rPr>
              <a:t>szkolna </a:t>
            </a:r>
            <a:r>
              <a:rPr lang="pl-PL" dirty="0" smtClean="0">
                <a:solidFill>
                  <a:schemeClr val="bg1"/>
                </a:solidFill>
              </a:rPr>
              <a:t>– coroczna </a:t>
            </a:r>
            <a:r>
              <a:rPr lang="pl-PL" dirty="0">
                <a:solidFill>
                  <a:schemeClr val="bg1"/>
                </a:solidFill>
              </a:rPr>
              <a:t>uroczystość dla pracowników </a:t>
            </a:r>
            <a:r>
              <a:rPr lang="pl-PL" dirty="0" err="1">
                <a:solidFill>
                  <a:schemeClr val="bg1"/>
                </a:solidFill>
              </a:rPr>
              <a:t>CKZiU</a:t>
            </a:r>
            <a:r>
              <a:rPr lang="pl-PL" dirty="0">
                <a:solidFill>
                  <a:schemeClr val="bg1"/>
                </a:solidFill>
              </a:rPr>
              <a:t> oraz </a:t>
            </a:r>
            <a:r>
              <a:rPr lang="pl-PL" dirty="0" smtClean="0">
                <a:solidFill>
                  <a:schemeClr val="bg1"/>
                </a:solidFill>
              </a:rPr>
              <a:t>emerytów,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Studniówka klas maturalnych.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Spływy kajakowe – nauczyciele</a:t>
            </a:r>
            <a:r>
              <a:rPr lang="pl-PL" dirty="0">
                <a:solidFill>
                  <a:schemeClr val="bg1"/>
                </a:solidFill>
              </a:rPr>
              <a:t>, pracownicy administracji i emeryci </a:t>
            </a:r>
            <a:r>
              <a:rPr lang="pl-PL" dirty="0" err="1" smtClean="0">
                <a:solidFill>
                  <a:schemeClr val="bg1"/>
                </a:solidFill>
              </a:rPr>
              <a:t>CKZiU</a:t>
            </a:r>
            <a:r>
              <a:rPr lang="pl-PL" dirty="0" smtClean="0">
                <a:solidFill>
                  <a:schemeClr val="bg1"/>
                </a:solidFill>
              </a:rPr>
              <a:t>,</a:t>
            </a: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Rajdy rowerowe </a:t>
            </a:r>
            <a:r>
              <a:rPr lang="pl-PL" dirty="0">
                <a:solidFill>
                  <a:schemeClr val="bg1"/>
                </a:solidFill>
              </a:rPr>
              <a:t>– nauczyciele, pracownicy administracji i emeryci </a:t>
            </a:r>
            <a:r>
              <a:rPr lang="pl-PL" dirty="0" err="1" smtClean="0">
                <a:solidFill>
                  <a:schemeClr val="bg1"/>
                </a:solidFill>
              </a:rPr>
              <a:t>CKZiU</a:t>
            </a:r>
            <a:r>
              <a:rPr lang="pl-PL" dirty="0" smtClean="0">
                <a:solidFill>
                  <a:schemeClr val="bg1"/>
                </a:solidFill>
              </a:rPr>
              <a:t>,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Udział nauczycieli w zewnętrznych projektach w tym międzynarodowych,</a:t>
            </a: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chemeClr val="bg1"/>
                </a:solidFill>
              </a:rPr>
              <a:t>Rajd </a:t>
            </a:r>
            <a:r>
              <a:rPr lang="pl-PL" dirty="0">
                <a:solidFill>
                  <a:schemeClr val="bg1"/>
                </a:solidFill>
              </a:rPr>
              <a:t>słuchaczy z nauczycielem historii do miejscowości </a:t>
            </a:r>
            <a:r>
              <a:rPr lang="pl-PL" dirty="0" err="1">
                <a:solidFill>
                  <a:schemeClr val="bg1"/>
                </a:solidFill>
              </a:rPr>
              <a:t>Zapceń</a:t>
            </a:r>
            <a:r>
              <a:rPr lang="pl-PL" dirty="0">
                <a:solidFill>
                  <a:schemeClr val="bg1"/>
                </a:solidFill>
              </a:rPr>
              <a:t> w ramach ogólnopolskiej akcji „Zapal znicz pamięci”.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chemeClr val="bg1"/>
                </a:solidFill>
              </a:rPr>
              <a:t>Udział słuchaczy wraz z nauczycielem historii w uroczystości związanej z odsłonięciem pomnika Edwarda Hajduka ps. „Mewa” na cmentarzu w </a:t>
            </a:r>
            <a:r>
              <a:rPr lang="pl-PL" dirty="0" err="1" smtClean="0">
                <a:solidFill>
                  <a:schemeClr val="bg1"/>
                </a:solidFill>
              </a:rPr>
              <a:t>Zapceniu</a:t>
            </a: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-537565" y="24867"/>
            <a:ext cx="9648947" cy="598735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400" dirty="0" smtClean="0"/>
              <a:t>Wydarzenia szkolne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4282298164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209054"/>
            <a:ext cx="5913456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    </a:t>
            </a:r>
            <a:r>
              <a:rPr lang="pl-PL" sz="2400" b="1" dirty="0" smtClean="0">
                <a:solidFill>
                  <a:srgbClr val="FFC000"/>
                </a:solidFill>
              </a:rPr>
              <a:t>Ośrodek  egzaminacyjny</a:t>
            </a:r>
            <a:endParaRPr lang="pl-PL" sz="18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25612" y="3284984"/>
            <a:ext cx="4719333" cy="2088232"/>
          </a:xfrm>
        </p:spPr>
        <p:txBody>
          <a:bodyPr>
            <a:normAutofit fontScale="85000" lnSpcReduction="20000"/>
          </a:bodyPr>
          <a:lstStyle/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Technik administracji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Technik rachunkowości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Technik organizacji reklamy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Technik informatyk</a:t>
            </a:r>
          </a:p>
        </p:txBody>
      </p:sp>
      <p:sp>
        <p:nvSpPr>
          <p:cNvPr id="9" name="Symbol zastępczy zawartości 2"/>
          <p:cNvSpPr>
            <a:spLocks noGrp="1"/>
          </p:cNvSpPr>
          <p:nvPr>
            <p:ph sz="half" idx="2"/>
          </p:nvPr>
        </p:nvSpPr>
        <p:spPr>
          <a:xfrm>
            <a:off x="0" y="1302877"/>
            <a:ext cx="8460432" cy="1550059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pl-PL" sz="2400" dirty="0" smtClean="0">
                <a:solidFill>
                  <a:schemeClr val="bg1"/>
                </a:solidFill>
              </a:rPr>
              <a:t>Jesteśmy ważnym ośrodkiem egzaminacyjnym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kształceniu zawodowym młodzieży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osób dorosłych dla wielu kwalifikacji w  zawodach: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0" y="2824154"/>
            <a:ext cx="3505540" cy="33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70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76464" y="0"/>
            <a:ext cx="4283968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Ośrodek egzaminacyjny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376517" y="1916832"/>
            <a:ext cx="5515963" cy="4156049"/>
          </a:xfrm>
        </p:spPr>
        <p:txBody>
          <a:bodyPr>
            <a:normAutofit fontScale="70000" lnSpcReduction="20000"/>
          </a:bodyPr>
          <a:lstStyle/>
          <a:p>
            <a:pPr marL="0" indent="0" eaLnBrk="1" fontAlgn="auto" hangingPunct="1">
              <a:lnSpc>
                <a:spcPct val="160000"/>
              </a:lnSpc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pl-PL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 technik budownictwa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smtClean="0">
                <a:solidFill>
                  <a:schemeClr val="bg1"/>
                </a:solidFill>
              </a:rPr>
              <a:t>technik elektryk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smtClean="0">
                <a:solidFill>
                  <a:schemeClr val="bg1"/>
                </a:solidFill>
              </a:rPr>
              <a:t>technik mechanik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smtClean="0">
                <a:solidFill>
                  <a:schemeClr val="bg1"/>
                </a:solidFill>
              </a:rPr>
              <a:t>sprzedawca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smtClean="0">
                <a:solidFill>
                  <a:schemeClr val="bg1"/>
                </a:solidFill>
              </a:rPr>
              <a:t>kucharz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>
                <a:solidFill>
                  <a:schemeClr val="bg1"/>
                </a:solidFill>
              </a:rPr>
              <a:t> </a:t>
            </a:r>
            <a:r>
              <a:rPr lang="pl-PL" sz="3200" dirty="0" smtClean="0">
                <a:solidFill>
                  <a:schemeClr val="bg1"/>
                </a:solidFill>
              </a:rPr>
              <a:t>krawiec</a:t>
            </a:r>
          </a:p>
          <a:p>
            <a:pPr marL="521208" lvl="1" eaLnBrk="1" fontAlgn="auto" hangingPunct="1">
              <a:lnSpc>
                <a:spcPct val="160000"/>
              </a:lnSpc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 stolarz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2979752" cy="197874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52700"/>
            <a:ext cx="2974525" cy="19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2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539912" y="992438"/>
            <a:ext cx="76867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800" dirty="0" smtClean="0"/>
              <a:t>Wyniki egzaminów zewnętrznych </a:t>
            </a:r>
            <a:br>
              <a:rPr lang="pl-PL" sz="1800" dirty="0" smtClean="0"/>
            </a:br>
            <a:r>
              <a:rPr lang="pl-PL" sz="1800" dirty="0" smtClean="0"/>
              <a:t>(3 sesje egzaminacyjne </a:t>
            </a:r>
            <a:br>
              <a:rPr lang="pl-PL" sz="1800" dirty="0" smtClean="0"/>
            </a:br>
            <a:r>
              <a:rPr lang="pl-PL" sz="1800" dirty="0" smtClean="0"/>
              <a:t>maj 2015  -  styczeń 2016)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139952" y="1988840"/>
            <a:ext cx="4536504" cy="4593278"/>
          </a:xfrm>
        </p:spPr>
        <p:txBody>
          <a:bodyPr>
            <a:normAutofit/>
          </a:bodyPr>
          <a:lstStyle/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 smtClean="0">
                <a:solidFill>
                  <a:schemeClr val="bg1"/>
                </a:solidFill>
              </a:rPr>
              <a:t> A.27	 91 %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A.36 	 75 %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A.62	100 %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A.68	 66 %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M.18	100 %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R. 03	100 %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Zdawalność  egzaminu potwierdzającego kwalifikacje </a:t>
            </a:r>
            <a:br>
              <a:rPr lang="pl-PL" sz="18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w zawodzie  w naszej szkole przedstawia poziom wyższy od  średniego w kraju i  województwie  pomorskim.</a:t>
            </a: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8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2600" dirty="0" smtClean="0">
              <a:solidFill>
                <a:schemeClr val="bg1"/>
              </a:solidFill>
            </a:endParaRPr>
          </a:p>
          <a:p>
            <a:pPr marL="292608" lvl="1" indent="0" eaLnBrk="1" fontAlgn="auto" hangingPunct="1">
              <a:spcAft>
                <a:spcPts val="0"/>
              </a:spcAft>
              <a:buClr>
                <a:schemeClr val="accent4"/>
              </a:buClr>
              <a:buFont typeface="Wingdings 2" panose="05020102010507070707" pitchFamily="18" charset="2"/>
              <a:buNone/>
              <a:defRPr/>
            </a:pPr>
            <a:endParaRPr lang="pl-PL" sz="800" dirty="0" smtClean="0">
              <a:solidFill>
                <a:schemeClr val="bg1"/>
              </a:solidFill>
            </a:endParaRPr>
          </a:p>
        </p:txBody>
      </p:sp>
      <p:pic>
        <p:nvPicPr>
          <p:cNvPr id="5" name="Picture 5" descr="C:\Users\CKZiU\Desktop\swiadectw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563888" cy="516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092368" y="0"/>
            <a:ext cx="4752528" cy="647973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ln w="500">
                  <a:noFill/>
                </a:ln>
                <a:solidFill>
                  <a:srgbClr val="FFC000"/>
                </a:solidFill>
              </a:rPr>
              <a:t>Ośrodek egzaminacyjny</a:t>
            </a:r>
            <a:endParaRPr lang="pl-PL" sz="1100" dirty="0">
              <a:ln w="500">
                <a:noFill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4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67944" y="145540"/>
            <a:ext cx="4296043" cy="806621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rgbClr val="FFC000"/>
                </a:solidFill>
              </a:rPr>
              <a:t>OFERTA EDUKACYJNA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1" name="Podtytuł 3"/>
          <p:cNvSpPr txBox="1">
            <a:spLocks/>
          </p:cNvSpPr>
          <p:nvPr/>
        </p:nvSpPr>
        <p:spPr bwMode="auto">
          <a:xfrm>
            <a:off x="395536" y="1268760"/>
            <a:ext cx="854269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anose="05020102010507070707" pitchFamily="18" charset="2"/>
              <a:buNone/>
              <a:defRPr sz="2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3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anose="05020102010507070707" pitchFamily="18" charset="2"/>
              <a:buNone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None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pl-PL" dirty="0" smtClean="0"/>
              <a:t>Wychodząc naprzeciw oczekiwaniom lokalnego społeczeństwa proponujemy bardzo szeroki wachlarz kierunków kształcenia.</a:t>
            </a:r>
          </a:p>
          <a:p>
            <a:pPr algn="l"/>
            <a:endParaRPr lang="pl-PL" dirty="0"/>
          </a:p>
          <a:p>
            <a:pPr algn="l"/>
            <a:r>
              <a:rPr lang="pl-PL" dirty="0" smtClean="0"/>
              <a:t>W naszej placówce można uzyskać wykształcenie w dwóch trybach:</a:t>
            </a:r>
          </a:p>
          <a:p>
            <a:pPr algn="l"/>
            <a:r>
              <a:rPr lang="pl-PL" dirty="0" smtClean="0"/>
              <a:t>KSZTAŁCENIE STACJONARNE</a:t>
            </a:r>
          </a:p>
          <a:p>
            <a:pPr algn="l"/>
            <a:r>
              <a:rPr lang="pl-PL" dirty="0"/>
              <a:t>	</a:t>
            </a:r>
            <a:r>
              <a:rPr lang="pl-PL" sz="1800" dirty="0" smtClean="0"/>
              <a:t>LICEUM OGÓLNOKSZTAŁCĄCE</a:t>
            </a:r>
          </a:p>
          <a:p>
            <a:pPr algn="l"/>
            <a:r>
              <a:rPr lang="pl-PL" dirty="0" smtClean="0"/>
              <a:t>KSZTALCENIE ZAOCZNE</a:t>
            </a:r>
          </a:p>
          <a:p>
            <a:pPr algn="l"/>
            <a:r>
              <a:rPr lang="pl-PL" dirty="0"/>
              <a:t>	</a:t>
            </a:r>
            <a:r>
              <a:rPr lang="pl-PL" sz="1800" dirty="0" smtClean="0"/>
              <a:t>LICEUM OGÓLNOKSZTAŁCĄCE</a:t>
            </a:r>
          </a:p>
          <a:p>
            <a:pPr algn="l"/>
            <a:r>
              <a:rPr lang="pl-PL" sz="1800" dirty="0"/>
              <a:t>	</a:t>
            </a:r>
            <a:r>
              <a:rPr lang="pl-PL" sz="1800" dirty="0" smtClean="0"/>
              <a:t>SZKOŁA POLICEALNA</a:t>
            </a:r>
          </a:p>
          <a:p>
            <a:pPr algn="l"/>
            <a:r>
              <a:rPr lang="pl-PL" sz="1800" dirty="0" smtClean="0"/>
              <a:t>	KWALIFIKACYJNY KURS ZAWODOWY</a:t>
            </a:r>
            <a:endParaRPr lang="en-US" sz="18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648">
            <a:off x="5810586" y="2926727"/>
            <a:ext cx="2827575" cy="282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22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-612576" y="-306387"/>
            <a:ext cx="76867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 kern="1200" cap="all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pl-PL" sz="1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2560"/>
            <a:ext cx="7697093" cy="4184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7362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03941" y="116632"/>
            <a:ext cx="4440059" cy="806621"/>
          </a:xfrm>
        </p:spPr>
        <p:txBody>
          <a:bodyPr>
            <a:normAutofit/>
          </a:bodyPr>
          <a:lstStyle/>
          <a:p>
            <a:pPr algn="l"/>
            <a:r>
              <a:rPr lang="pl-PL" sz="2800" b="1" dirty="0" smtClean="0">
                <a:solidFill>
                  <a:srgbClr val="FFC000"/>
                </a:solidFill>
              </a:rPr>
              <a:t>OFERTA EDUKACYJNA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848872" cy="8496944"/>
          </a:xfrm>
        </p:spPr>
        <p:txBody>
          <a:bodyPr/>
          <a:lstStyle/>
          <a:p>
            <a:pPr algn="l"/>
            <a:r>
              <a:rPr lang="pl-PL" b="1" dirty="0" smtClean="0"/>
              <a:t>KSZTAŁCENIE ZAOCZNE</a:t>
            </a:r>
            <a:endParaRPr lang="pl-PL" dirty="0"/>
          </a:p>
          <a:p>
            <a:pPr algn="l"/>
            <a:r>
              <a:rPr lang="pl-PL" b="1" dirty="0"/>
              <a:t>	</a:t>
            </a:r>
            <a:r>
              <a:rPr lang="pl-PL" b="1" dirty="0" smtClean="0">
                <a:solidFill>
                  <a:schemeClr val="bg1"/>
                </a:solidFill>
              </a:rPr>
              <a:t>SZKOŁA POLICEALNA:</a:t>
            </a:r>
          </a:p>
          <a:p>
            <a:pPr algn="l"/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administracji,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informatyk,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rachunkowości,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</a:t>
            </a:r>
            <a:r>
              <a:rPr lang="pl-PL" dirty="0">
                <a:solidFill>
                  <a:schemeClr val="bg1"/>
                </a:solidFill>
              </a:rPr>
              <a:t>turystyki </a:t>
            </a:r>
            <a:r>
              <a:rPr lang="pl-PL" dirty="0" smtClean="0">
                <a:solidFill>
                  <a:schemeClr val="bg1"/>
                </a:solidFill>
              </a:rPr>
              <a:t>wiejskiej,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</a:t>
            </a:r>
            <a:r>
              <a:rPr lang="pl-PL" dirty="0">
                <a:solidFill>
                  <a:schemeClr val="bg1"/>
                </a:solidFill>
              </a:rPr>
              <a:t>ochrony fizycznej osób i </a:t>
            </a:r>
            <a:r>
              <a:rPr lang="pl-PL" dirty="0" smtClean="0">
                <a:solidFill>
                  <a:schemeClr val="bg1"/>
                </a:solidFill>
              </a:rPr>
              <a:t>mienia,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</a:t>
            </a:r>
            <a:r>
              <a:rPr lang="pl-PL" dirty="0">
                <a:solidFill>
                  <a:schemeClr val="bg1"/>
                </a:solidFill>
              </a:rPr>
              <a:t>bezpieczeństwa i higieny </a:t>
            </a:r>
            <a:r>
              <a:rPr lang="pl-PL" dirty="0" smtClean="0">
                <a:solidFill>
                  <a:schemeClr val="bg1"/>
                </a:solidFill>
              </a:rPr>
              <a:t>pracy,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archiwista,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</a:t>
            </a:r>
            <a:r>
              <a:rPr lang="pl-PL" dirty="0">
                <a:solidFill>
                  <a:schemeClr val="bg1"/>
                </a:solidFill>
              </a:rPr>
              <a:t>żywienia i usług </a:t>
            </a:r>
            <a:r>
              <a:rPr lang="pl-PL" dirty="0" smtClean="0">
                <a:solidFill>
                  <a:schemeClr val="bg1"/>
                </a:solidFill>
              </a:rPr>
              <a:t>gastronomicznych,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Technik </a:t>
            </a:r>
            <a:r>
              <a:rPr lang="pl-PL" dirty="0">
                <a:solidFill>
                  <a:schemeClr val="bg1"/>
                </a:solidFill>
              </a:rPr>
              <a:t>usług </a:t>
            </a:r>
            <a:r>
              <a:rPr lang="pl-PL" dirty="0" smtClean="0">
                <a:solidFill>
                  <a:schemeClr val="bg1"/>
                </a:solidFill>
              </a:rPr>
              <a:t>kosmetycznych,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r>
              <a:rPr lang="pl-PL" dirty="0" smtClean="0">
                <a:solidFill>
                  <a:schemeClr val="bg1"/>
                </a:solidFill>
              </a:rPr>
              <a:t>		Florysta.</a:t>
            </a:r>
            <a:endParaRPr lang="pl-PL" dirty="0">
              <a:solidFill>
                <a:schemeClr val="bg1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30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122347" y="27296"/>
            <a:ext cx="4800099" cy="806621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>
                <a:solidFill>
                  <a:srgbClr val="FFC000"/>
                </a:solidFill>
              </a:rPr>
              <a:t>OFERTA EDUKACYJNA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425502" y="980728"/>
            <a:ext cx="8496944" cy="56886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b="1" dirty="0" smtClean="0"/>
              <a:t>KSZTAŁCENIE ZAOCZNE</a:t>
            </a:r>
            <a:endParaRPr lang="pl-PL" dirty="0"/>
          </a:p>
          <a:p>
            <a:pPr algn="l"/>
            <a:r>
              <a:rPr lang="pl-PL" b="1" dirty="0">
                <a:solidFill>
                  <a:schemeClr val="bg1"/>
                </a:solidFill>
              </a:rPr>
              <a:t>	</a:t>
            </a:r>
            <a:r>
              <a:rPr lang="pl-PL" b="1" dirty="0" smtClean="0">
                <a:solidFill>
                  <a:schemeClr val="bg1"/>
                </a:solidFill>
              </a:rPr>
              <a:t>KWALIFIKACYJNE KURSY ZAWODOWE:</a:t>
            </a:r>
          </a:p>
          <a:p>
            <a:pPr algn="l"/>
            <a:endParaRPr lang="pl-PL" b="1" dirty="0" smtClean="0">
              <a:solidFill>
                <a:schemeClr val="bg1"/>
              </a:solidFill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informatyk 351203			</a:t>
            </a:r>
            <a:r>
              <a:rPr lang="pl-PL" sz="1400" dirty="0">
                <a:solidFill>
                  <a:schemeClr val="bg1"/>
                </a:solidFill>
              </a:rPr>
              <a:t>(Kwalifikacje – </a:t>
            </a:r>
            <a:r>
              <a:rPr lang="pl-PL" sz="1400" dirty="0" smtClean="0">
                <a:solidFill>
                  <a:schemeClr val="bg1"/>
                </a:solidFill>
              </a:rPr>
              <a:t>E.12</a:t>
            </a:r>
            <a:r>
              <a:rPr lang="pl-PL" sz="1400" dirty="0">
                <a:solidFill>
                  <a:schemeClr val="bg1"/>
                </a:solidFill>
              </a:rPr>
              <a:t>; </a:t>
            </a:r>
            <a:r>
              <a:rPr lang="pl-PL" sz="1400" dirty="0" smtClean="0">
                <a:solidFill>
                  <a:schemeClr val="bg1"/>
                </a:solidFill>
              </a:rPr>
              <a:t>E.13; E.14)</a:t>
            </a: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organizacji reklamy 333906		</a:t>
            </a:r>
            <a:r>
              <a:rPr lang="pl-PL" sz="1400" dirty="0">
                <a:solidFill>
                  <a:schemeClr val="bg1"/>
                </a:solidFill>
              </a:rPr>
              <a:t>(Kwalifikacje – </a:t>
            </a:r>
            <a:r>
              <a:rPr lang="pl-PL" sz="1400" dirty="0" smtClean="0">
                <a:solidFill>
                  <a:schemeClr val="bg1"/>
                </a:solidFill>
              </a:rPr>
              <a:t>A.26; A.27)</a:t>
            </a: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cyfrowych procesów </a:t>
            </a:r>
            <a:r>
              <a:rPr lang="pl-PL" sz="1400" dirty="0" err="1" smtClean="0">
                <a:solidFill>
                  <a:schemeClr val="bg1"/>
                </a:solidFill>
              </a:rPr>
              <a:t>gragicznych</a:t>
            </a:r>
            <a:r>
              <a:rPr lang="pl-PL" sz="1400" dirty="0" smtClean="0">
                <a:solidFill>
                  <a:schemeClr val="bg1"/>
                </a:solidFill>
              </a:rPr>
              <a:t> 311911	</a:t>
            </a:r>
            <a:r>
              <a:rPr lang="pl-PL" sz="1400" dirty="0">
                <a:solidFill>
                  <a:schemeClr val="bg1"/>
                </a:solidFill>
              </a:rPr>
              <a:t>(Kwalifikacje – </a:t>
            </a:r>
            <a:r>
              <a:rPr lang="pl-PL" sz="1400" dirty="0" smtClean="0">
                <a:solidFill>
                  <a:schemeClr val="bg1"/>
                </a:solidFill>
              </a:rPr>
              <a:t>A.54; A.25; A.55)</a:t>
            </a: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</a:t>
            </a:r>
            <a:r>
              <a:rPr lang="pl-PL" sz="1400" dirty="0">
                <a:solidFill>
                  <a:schemeClr val="bg1"/>
                </a:solidFill>
              </a:rPr>
              <a:t>pojazdów samochodowych </a:t>
            </a:r>
            <a:r>
              <a:rPr lang="pl-PL" sz="1400" dirty="0" smtClean="0">
                <a:solidFill>
                  <a:schemeClr val="bg1"/>
                </a:solidFill>
              </a:rPr>
              <a:t>311513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smtClean="0">
                <a:solidFill>
                  <a:schemeClr val="bg1"/>
                </a:solidFill>
              </a:rPr>
              <a:t>		(Kwalifikacje </a:t>
            </a:r>
            <a:r>
              <a:rPr lang="pl-PL" sz="1400" dirty="0">
                <a:solidFill>
                  <a:schemeClr val="bg1"/>
                </a:solidFill>
              </a:rPr>
              <a:t>– M.12; M.18; M42)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mechanik </a:t>
            </a:r>
            <a:r>
              <a:rPr lang="pl-PL" sz="1400" dirty="0" smtClean="0">
                <a:solidFill>
                  <a:schemeClr val="bg1"/>
                </a:solidFill>
              </a:rPr>
              <a:t>311504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smtClean="0">
                <a:solidFill>
                  <a:schemeClr val="bg1"/>
                </a:solidFill>
              </a:rPr>
              <a:t>			(Kwalifikacje </a:t>
            </a:r>
            <a:r>
              <a:rPr lang="pl-PL" sz="1400" dirty="0">
                <a:solidFill>
                  <a:schemeClr val="bg1"/>
                </a:solidFill>
              </a:rPr>
              <a:t>– (M.17; M.19; M.20;) M44))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pojazdów samochodowych </a:t>
            </a:r>
            <a:r>
              <a:rPr lang="pl-PL" sz="1400" dirty="0" smtClean="0">
                <a:solidFill>
                  <a:schemeClr val="bg1"/>
                </a:solidFill>
              </a:rPr>
              <a:t>311513	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(Kwalifikacje </a:t>
            </a:r>
            <a:r>
              <a:rPr lang="pl-PL" sz="1400" dirty="0">
                <a:solidFill>
                  <a:schemeClr val="bg1"/>
                </a:solidFill>
              </a:rPr>
              <a:t>– M.12; M.18; M42)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ochrony fizycznej osób i mienia </a:t>
            </a:r>
            <a:r>
              <a:rPr lang="pl-PL" sz="1400" dirty="0" smtClean="0">
                <a:solidFill>
                  <a:schemeClr val="bg1"/>
                </a:solidFill>
              </a:rPr>
              <a:t>541315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(Kwalifikacje </a:t>
            </a:r>
            <a:r>
              <a:rPr lang="pl-PL" sz="1400" dirty="0">
                <a:solidFill>
                  <a:schemeClr val="bg1"/>
                </a:solidFill>
              </a:rPr>
              <a:t>– Z.03)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rolnik </a:t>
            </a:r>
            <a:r>
              <a:rPr lang="pl-PL" sz="1400" dirty="0" smtClean="0">
                <a:solidFill>
                  <a:schemeClr val="bg1"/>
                </a:solidFill>
              </a:rPr>
              <a:t>314207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		(Kwalifikacje </a:t>
            </a:r>
            <a:r>
              <a:rPr lang="pl-PL" sz="1400" dirty="0">
                <a:solidFill>
                  <a:schemeClr val="bg1"/>
                </a:solidFill>
              </a:rPr>
              <a:t>–R.03;R.16 )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żywienia i usług gastronomicznych </a:t>
            </a:r>
            <a:r>
              <a:rPr lang="pl-PL" sz="1400" dirty="0" smtClean="0">
                <a:solidFill>
                  <a:schemeClr val="bg1"/>
                </a:solidFill>
              </a:rPr>
              <a:t>343404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(Kwalifikacje </a:t>
            </a:r>
            <a:r>
              <a:rPr lang="pl-PL" sz="1400" dirty="0">
                <a:solidFill>
                  <a:schemeClr val="bg1"/>
                </a:solidFill>
              </a:rPr>
              <a:t>–T.06;T.15 )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elektryk 311303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	(Kwalifikacje </a:t>
            </a:r>
            <a:r>
              <a:rPr lang="pl-PL" sz="1400" dirty="0">
                <a:solidFill>
                  <a:schemeClr val="bg1"/>
                </a:solidFill>
              </a:rPr>
              <a:t>– E.07;E.08;E.24)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</a:t>
            </a:r>
            <a:r>
              <a:rPr lang="pl-PL" sz="1400" dirty="0">
                <a:solidFill>
                  <a:schemeClr val="bg1"/>
                </a:solidFill>
              </a:rPr>
              <a:t>usług fryzjerskich </a:t>
            </a:r>
            <a:r>
              <a:rPr lang="pl-PL" sz="1400" dirty="0" smtClean="0">
                <a:solidFill>
                  <a:schemeClr val="bg1"/>
                </a:solidFill>
              </a:rPr>
              <a:t>514105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	(Kwalifikacje </a:t>
            </a:r>
            <a:r>
              <a:rPr lang="pl-PL" sz="1400" dirty="0">
                <a:solidFill>
                  <a:schemeClr val="bg1"/>
                </a:solidFill>
              </a:rPr>
              <a:t>– A.19; A.23)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 smtClean="0">
                <a:solidFill>
                  <a:schemeClr val="bg1"/>
                </a:solidFill>
              </a:rPr>
              <a:t>Technik </a:t>
            </a:r>
            <a:r>
              <a:rPr lang="pl-PL" sz="1400" dirty="0">
                <a:solidFill>
                  <a:schemeClr val="bg1"/>
                </a:solidFill>
              </a:rPr>
              <a:t>budownictwa </a:t>
            </a:r>
            <a:r>
              <a:rPr lang="pl-PL" sz="1400" dirty="0" smtClean="0">
                <a:solidFill>
                  <a:schemeClr val="bg1"/>
                </a:solidFill>
              </a:rPr>
              <a:t>311204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	(Kwalifikacje </a:t>
            </a:r>
            <a:r>
              <a:rPr lang="pl-PL" sz="1400" dirty="0">
                <a:solidFill>
                  <a:schemeClr val="bg1"/>
                </a:solidFill>
              </a:rPr>
              <a:t>–(B.16;B.18;B.20;) B.30;B.33)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technologii odzieży </a:t>
            </a:r>
            <a:r>
              <a:rPr lang="pl-PL" sz="1400" dirty="0" smtClean="0">
                <a:solidFill>
                  <a:schemeClr val="bg1"/>
                </a:solidFill>
              </a:rPr>
              <a:t>311924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(Kwalifikacje </a:t>
            </a:r>
            <a:r>
              <a:rPr lang="pl-PL" sz="1400" dirty="0">
                <a:solidFill>
                  <a:schemeClr val="bg1"/>
                </a:solidFill>
              </a:rPr>
              <a:t>– A.12;A.48;A.49)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technologii drewna </a:t>
            </a:r>
            <a:r>
              <a:rPr lang="pl-PL" sz="1400" dirty="0" smtClean="0">
                <a:solidFill>
                  <a:schemeClr val="bg1"/>
                </a:solidFill>
              </a:rPr>
              <a:t>311922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(Kwalifikacje </a:t>
            </a:r>
            <a:r>
              <a:rPr lang="pl-PL" sz="1400" dirty="0">
                <a:solidFill>
                  <a:schemeClr val="bg1"/>
                </a:solidFill>
              </a:rPr>
              <a:t>–A.13;A.50)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r>
              <a:rPr lang="pl-PL" sz="1400" dirty="0">
                <a:solidFill>
                  <a:schemeClr val="bg1"/>
                </a:solidFill>
              </a:rPr>
              <a:t>Technik rachunkowości </a:t>
            </a:r>
            <a:r>
              <a:rPr lang="pl-PL" sz="1400" dirty="0" smtClean="0">
                <a:solidFill>
                  <a:schemeClr val="bg1"/>
                </a:solidFill>
              </a:rPr>
              <a:t>431103</a:t>
            </a:r>
            <a:r>
              <a:rPr lang="pl-PL" sz="1400" dirty="0">
                <a:solidFill>
                  <a:schemeClr val="bg1"/>
                </a:solidFill>
              </a:rPr>
              <a:t>	</a:t>
            </a:r>
            <a:r>
              <a:rPr lang="pl-PL" sz="1400" dirty="0" smtClean="0">
                <a:solidFill>
                  <a:schemeClr val="bg1"/>
                </a:solidFill>
              </a:rPr>
              <a:t>		(Kwalifikacje </a:t>
            </a:r>
            <a:r>
              <a:rPr lang="pl-PL" sz="1400" dirty="0">
                <a:solidFill>
                  <a:schemeClr val="bg1"/>
                </a:solidFill>
              </a:rPr>
              <a:t>– A.36;A.65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698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57300" y="404664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KWALIFIKACYJNE KURSY ZAWODOWE</a:t>
            </a:r>
            <a:endParaRPr lang="pl-PL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176712" cy="4392487"/>
          </a:xfrm>
        </p:spPr>
        <p:txBody>
          <a:bodyPr>
            <a:noAutofit/>
          </a:bodyPr>
          <a:lstStyle/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 smtClean="0">
                <a:solidFill>
                  <a:schemeClr val="bg1"/>
                </a:solidFill>
              </a:rPr>
              <a:t>A.61- </a:t>
            </a:r>
            <a:r>
              <a:rPr lang="pl-PL" sz="1800" dirty="0">
                <a:solidFill>
                  <a:schemeClr val="bg1"/>
                </a:solidFill>
              </a:rPr>
              <a:t>Wykonywanie zabiegów kosmetycznych twarzy</a:t>
            </a: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>
                <a:solidFill>
                  <a:schemeClr val="bg1"/>
                </a:solidFill>
              </a:rPr>
              <a:t>A.62 - Wykonywanie zabiegów kosmetycznych ciała, dłoni i stóp</a:t>
            </a: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>
                <a:solidFill>
                  <a:schemeClr val="bg1"/>
                </a:solidFill>
              </a:rPr>
              <a:t>A.65 - Rozliczanie wynagrodzeń </a:t>
            </a:r>
            <a:r>
              <a:rPr lang="pl-PL" sz="1800" dirty="0" smtClean="0">
                <a:solidFill>
                  <a:schemeClr val="bg1"/>
                </a:solidFill>
              </a:rPr>
              <a:t/>
            </a:r>
            <a:br>
              <a:rPr lang="pl-PL" sz="18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i </a:t>
            </a:r>
            <a:r>
              <a:rPr lang="pl-PL" sz="1800" dirty="0">
                <a:solidFill>
                  <a:schemeClr val="bg1"/>
                </a:solidFill>
              </a:rPr>
              <a:t>danin publicznych</a:t>
            </a: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>
                <a:solidFill>
                  <a:schemeClr val="bg1"/>
                </a:solidFill>
              </a:rPr>
              <a:t>A.36 - Prowadzenie rachunkowości</a:t>
            </a: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18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1800" dirty="0">
                <a:solidFill>
                  <a:schemeClr val="bg1"/>
                </a:solidFill>
              </a:rPr>
              <a:t>E.12 - Montaż i eksploatacja komputerów osobistych oraz urządzeń peryferyjnych</a:t>
            </a:r>
          </a:p>
        </p:txBody>
      </p:sp>
      <p:pic>
        <p:nvPicPr>
          <p:cNvPr id="7172" name="Picture 6" descr="F:\Nowy folder\IMG_18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75" y="1340768"/>
            <a:ext cx="3376613" cy="2251075"/>
          </a:xfrm>
          <a:noFill/>
        </p:spPr>
      </p:pic>
      <p:pic>
        <p:nvPicPr>
          <p:cNvPr id="7173" name="Picture 7" descr="C:\Users\CKZiU\Desktop\A27\IMG_1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076700"/>
            <a:ext cx="3348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094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235640" y="342149"/>
            <a:ext cx="7686700" cy="58868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400" b="1" dirty="0" smtClean="0">
                <a:solidFill>
                  <a:srgbClr val="FFC000"/>
                </a:solidFill>
              </a:rPr>
              <a:t>KWALIFIKACYJNE KURSY ZAWODOWE</a:t>
            </a:r>
            <a:endParaRPr lang="pl-PL" sz="11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384448"/>
            <a:ext cx="4572000" cy="5068888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dirty="0"/>
              <a:t>Realizowane kursy</a:t>
            </a: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100" dirty="0" smtClean="0">
                <a:solidFill>
                  <a:schemeClr val="bg1"/>
                </a:solidFill>
              </a:rPr>
              <a:t>M.12 – Diagnozowanie oraz  </a:t>
            </a:r>
            <a:r>
              <a:rPr lang="pl-PL" sz="3100" dirty="0">
                <a:solidFill>
                  <a:schemeClr val="bg1"/>
                </a:solidFill>
              </a:rPr>
              <a:t>naprawa </a:t>
            </a:r>
            <a:r>
              <a:rPr lang="pl-PL" sz="3100" dirty="0" smtClean="0">
                <a:solidFill>
                  <a:schemeClr val="bg1"/>
                </a:solidFill>
              </a:rPr>
              <a:t>elektrycznych </a:t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i elektronicznych układów </a:t>
            </a:r>
            <a:r>
              <a:rPr lang="pl-PL" sz="3100" dirty="0">
                <a:solidFill>
                  <a:schemeClr val="bg1"/>
                </a:solidFill>
              </a:rPr>
              <a:t>pojazdów samochodowych</a:t>
            </a: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100" dirty="0" smtClean="0">
                <a:solidFill>
                  <a:schemeClr val="bg1"/>
                </a:solidFill>
              </a:rPr>
              <a:t>M.18 - Diagnozowanie </a:t>
            </a:r>
            <a:r>
              <a:rPr lang="pl-PL" sz="3100" dirty="0">
                <a:solidFill>
                  <a:schemeClr val="bg1"/>
                </a:solidFill>
              </a:rPr>
              <a:t>i naprawa podzespołów i zespołów pojazdów samochodowych</a:t>
            </a: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100" dirty="0">
                <a:solidFill>
                  <a:schemeClr val="bg1"/>
                </a:solidFill>
              </a:rPr>
              <a:t>A.26 - Sprzedaż produktów </a:t>
            </a:r>
            <a:r>
              <a:rPr lang="pl-PL" sz="3100" dirty="0" smtClean="0">
                <a:solidFill>
                  <a:schemeClr val="bg1"/>
                </a:solidFill>
              </a:rPr>
              <a:t/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i </a:t>
            </a:r>
            <a:r>
              <a:rPr lang="pl-PL" sz="3100" dirty="0">
                <a:solidFill>
                  <a:schemeClr val="bg1"/>
                </a:solidFill>
              </a:rPr>
              <a:t>usług reklamowych</a:t>
            </a: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100" dirty="0">
                <a:solidFill>
                  <a:schemeClr val="bg1"/>
                </a:solidFill>
              </a:rPr>
              <a:t>A.27 -  Organizacja </a:t>
            </a:r>
            <a:r>
              <a:rPr lang="pl-PL" sz="3100" dirty="0" smtClean="0">
                <a:solidFill>
                  <a:schemeClr val="bg1"/>
                </a:solidFill>
              </a:rPr>
              <a:t/>
            </a:r>
            <a:br>
              <a:rPr lang="pl-PL" sz="3100" dirty="0" smtClean="0">
                <a:solidFill>
                  <a:schemeClr val="bg1"/>
                </a:solidFill>
              </a:rPr>
            </a:br>
            <a:r>
              <a:rPr lang="pl-PL" sz="3100" dirty="0" smtClean="0">
                <a:solidFill>
                  <a:schemeClr val="bg1"/>
                </a:solidFill>
              </a:rPr>
              <a:t>i </a:t>
            </a:r>
            <a:r>
              <a:rPr lang="pl-PL" sz="3100" dirty="0">
                <a:solidFill>
                  <a:schemeClr val="bg1"/>
                </a:solidFill>
              </a:rPr>
              <a:t>prowadzenie kampanii reklamowej</a:t>
            </a: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endParaRPr lang="pl-PL" sz="3100" dirty="0" smtClean="0">
              <a:solidFill>
                <a:schemeClr val="bg1"/>
              </a:solidFill>
            </a:endParaRPr>
          </a:p>
          <a:p>
            <a:pPr marL="521208" lvl="1" eaLnBrk="1" fontAlgn="auto" hangingPunct="1">
              <a:spcAft>
                <a:spcPts val="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pl-PL" sz="3100" dirty="0">
                <a:solidFill>
                  <a:schemeClr val="bg1"/>
                </a:solidFill>
              </a:rPr>
              <a:t>R.03 - Prowadzenie produkcji rolniczej</a:t>
            </a:r>
          </a:p>
        </p:txBody>
      </p:sp>
      <p:pic>
        <p:nvPicPr>
          <p:cNvPr id="8196" name="Picture 9" descr="F:\Nowy folder\IMG_1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90" y="3219103"/>
            <a:ext cx="3034145" cy="2019993"/>
          </a:xfrm>
          <a:noFill/>
        </p:spPr>
      </p:pic>
      <p:pic>
        <p:nvPicPr>
          <p:cNvPr id="8197" name="Picture 10" descr="C:\Users\CKZiU\Desktop\A27\P105045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9606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06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6026" y="368830"/>
            <a:ext cx="8128338" cy="107099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400" b="1" dirty="0" err="1" smtClean="0">
                <a:solidFill>
                  <a:srgbClr val="FFC000"/>
                </a:solidFill>
              </a:rPr>
              <a:t>WspółpracA</a:t>
            </a:r>
            <a:r>
              <a:rPr lang="pl-PL" sz="2400" b="1" dirty="0" smtClean="0">
                <a:solidFill>
                  <a:srgbClr val="FFC000"/>
                </a:solidFill>
              </a:rPr>
              <a:t>  Centrum Kształcenia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Zawodowego i Ustawicznego z Pracodawcami </a:t>
            </a:r>
            <a:endParaRPr lang="pl-PL" sz="2400" b="1" dirty="0">
              <a:solidFill>
                <a:srgbClr val="FFC000"/>
              </a:solidFill>
            </a:endParaRPr>
          </a:p>
        </p:txBody>
      </p:sp>
      <p:sp>
        <p:nvSpPr>
          <p:cNvPr id="7171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914525"/>
            <a:ext cx="421196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pl-PL" sz="1800" dirty="0" err="1" smtClean="0">
                <a:solidFill>
                  <a:schemeClr val="bg1"/>
                </a:solidFill>
              </a:rPr>
              <a:t>CKZiU</a:t>
            </a:r>
            <a:r>
              <a:rPr lang="pl-PL" sz="1800" dirty="0" smtClean="0">
                <a:solidFill>
                  <a:schemeClr val="bg1"/>
                </a:solidFill>
              </a:rPr>
              <a:t> REALIZUJE WSPÓŁPRACĘ  </a:t>
            </a:r>
            <a:br>
              <a:rPr lang="pl-PL" sz="1800" dirty="0" smtClean="0">
                <a:solidFill>
                  <a:schemeClr val="bg1"/>
                </a:solidFill>
              </a:rPr>
            </a:br>
            <a:r>
              <a:rPr lang="pl-PL" sz="1800" dirty="0" smtClean="0">
                <a:solidFill>
                  <a:schemeClr val="bg1"/>
                </a:solidFill>
              </a:rPr>
              <a:t>Z PRACODAWCAMI NA RÓŻNYCH PŁASZCZYZNACH</a:t>
            </a:r>
          </a:p>
          <a:p>
            <a:pPr eaLnBrk="1" hangingPunct="1">
              <a:lnSpc>
                <a:spcPct val="80000"/>
              </a:lnSpc>
            </a:pPr>
            <a:endParaRPr lang="pl-PL" sz="18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Słuchacze realizują praktyki zawodowe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pl-PL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Uczniowie realizują zajęcia praktyczne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pl-PL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Uczestnicy KKZ realizują  praktyki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pl-PL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pl-PL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Słuchacze są zatrudniani  w ramach różnego rodzaju umów o pracę </a:t>
            </a:r>
          </a:p>
        </p:txBody>
      </p:sp>
      <p:pic>
        <p:nvPicPr>
          <p:cNvPr id="7172" name="Picture 7" descr="P1030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5091"/>
            <a:ext cx="259238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P10303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13" y="4221164"/>
            <a:ext cx="26511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0981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TotalTime>1191</TotalTime>
  <Words>1523</Words>
  <Application>Microsoft Office PowerPoint</Application>
  <PresentationFormat>Pokaz na ekranie (4:3)</PresentationFormat>
  <Paragraphs>296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Para</vt:lpstr>
      <vt:lpstr>Centrum kształcenia zawodowego   i ustawicznego  w Chojnicach</vt:lpstr>
      <vt:lpstr>Centrum Kształcenia zawodowego  i ustawicznego w chojnicach</vt:lpstr>
      <vt:lpstr>Kim jesteśmy?</vt:lpstr>
      <vt:lpstr>OFERTA EDUKACYJNA</vt:lpstr>
      <vt:lpstr>OFERTA EDUKACYJNA</vt:lpstr>
      <vt:lpstr>OFERTA EDUKACYJNA</vt:lpstr>
      <vt:lpstr>KWALIFIKACYJNE KURSY ZAWODOWE</vt:lpstr>
      <vt:lpstr>KWALIFIKACYJNE KURSY ZAWODOWE</vt:lpstr>
      <vt:lpstr>WspółpracA  Centrum Kształcenia  Zawodowego i Ustawicznego z Pracodawcami </vt:lpstr>
      <vt:lpstr>NOWA PERSPEKTYWA W Centrum Kształcenia Zawodowego  i Ustawicznego w CHOJNICACH</vt:lpstr>
      <vt:lpstr>Prezentacja programu PowerPoint</vt:lpstr>
      <vt:lpstr>Projekty unijne</vt:lpstr>
      <vt:lpstr>Projekty unijne</vt:lpstr>
      <vt:lpstr>Projekty unijne</vt:lpstr>
      <vt:lpstr>Ogólnopolska olimpiada wiedzy administracyjno-prawnej</vt:lpstr>
      <vt:lpstr>VI Ogólnopolska olimpiada wiedzy administracyjno-prawnej</vt:lpstr>
      <vt:lpstr>VI Ogólnopolska olimpiada wiedzy administracyjno-prawnej</vt:lpstr>
      <vt:lpstr>VI Ogólnopolska olimpiada wiedzy administracyjno-prawnej</vt:lpstr>
      <vt:lpstr>FIRMA SYMULACYJNA „TRANSTUR”</vt:lpstr>
      <vt:lpstr>FIRMA SYMULACYJNA „TRANSTUR”</vt:lpstr>
      <vt:lpstr>FIRMA SYMULACYJNA „TRANSTUR”</vt:lpstr>
      <vt:lpstr>Biblioteka ckziU</vt:lpstr>
      <vt:lpstr>Biblioteka ckziU</vt:lpstr>
      <vt:lpstr>SAMORZĄD SŁUCHACZY</vt:lpstr>
      <vt:lpstr>Prezentacja programu PowerPoint</vt:lpstr>
      <vt:lpstr>Szkolny ośrodek Kariery „kreator”</vt:lpstr>
      <vt:lpstr>SzOK  JEST WSPÓŁORGANIZATOREM powiatowych targów edukacyjnych „akademus” </vt:lpstr>
      <vt:lpstr>Profesjonalizm doradców Szok został doceniony!</vt:lpstr>
      <vt:lpstr>Ośrodek  Doskonalenia Nauczycieli ul. Świętopełka 3 ,89-600 Chojnice</vt:lpstr>
      <vt:lpstr>Prezentacja programu PowerPoint</vt:lpstr>
      <vt:lpstr>Z życia szkoły</vt:lpstr>
      <vt:lpstr>Z życia szkoły</vt:lpstr>
      <vt:lpstr>Z życia szkoły</vt:lpstr>
      <vt:lpstr>Prezentacja programu PowerPoint</vt:lpstr>
      <vt:lpstr>Prezentacja programu PowerPoint</vt:lpstr>
      <vt:lpstr>Prezentacja programu PowerPoint</vt:lpstr>
      <vt:lpstr>    Ośrodek  egzaminacyjny</vt:lpstr>
      <vt:lpstr>Ośrodek egzaminacyjny</vt:lpstr>
      <vt:lpstr>Wyniki egzaminów zewnętrznych  (3 sesje egzaminacyjne  maj 2015  -  styczeń 2016)</vt:lpstr>
      <vt:lpstr>Prezentacja programu PowerPoint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kształcenia zawodowego  i ustawicznego  w Chojnicach</dc:title>
  <dc:creator>leszek</dc:creator>
  <cp:lastModifiedBy>user</cp:lastModifiedBy>
  <cp:revision>82</cp:revision>
  <dcterms:created xsi:type="dcterms:W3CDTF">2016-04-05T07:18:18Z</dcterms:created>
  <dcterms:modified xsi:type="dcterms:W3CDTF">2016-09-06T10:59:38Z</dcterms:modified>
</cp:coreProperties>
</file>