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48"/>
  </p:notesMasterIdLst>
  <p:handoutMasterIdLst>
    <p:handoutMasterId r:id="rId49"/>
  </p:handoutMasterIdLst>
  <p:sldIdLst>
    <p:sldId id="256" r:id="rId12"/>
    <p:sldId id="273" r:id="rId13"/>
    <p:sldId id="274" r:id="rId14"/>
    <p:sldId id="275" r:id="rId15"/>
    <p:sldId id="294" r:id="rId16"/>
    <p:sldId id="295" r:id="rId17"/>
    <p:sldId id="306" r:id="rId18"/>
    <p:sldId id="307" r:id="rId19"/>
    <p:sldId id="276" r:id="rId20"/>
    <p:sldId id="277" r:id="rId21"/>
    <p:sldId id="278" r:id="rId22"/>
    <p:sldId id="272" r:id="rId23"/>
    <p:sldId id="280" r:id="rId24"/>
    <p:sldId id="281" r:id="rId25"/>
    <p:sldId id="282" r:id="rId26"/>
    <p:sldId id="283" r:id="rId27"/>
    <p:sldId id="284" r:id="rId28"/>
    <p:sldId id="293" r:id="rId29"/>
    <p:sldId id="285" r:id="rId30"/>
    <p:sldId id="286" r:id="rId31"/>
    <p:sldId id="287" r:id="rId32"/>
    <p:sldId id="288" r:id="rId33"/>
    <p:sldId id="292" r:id="rId34"/>
    <p:sldId id="289" r:id="rId35"/>
    <p:sldId id="296" r:id="rId36"/>
    <p:sldId id="290" r:id="rId37"/>
    <p:sldId id="291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pl-PL" smtClean="0"/>
              <a:t>2019-05-09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pl-PL" smtClean="0"/>
              <a:pPr/>
              <a:t>2019-05-09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82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0729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5201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5977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5420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2607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6602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011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8076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7737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5296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4560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31968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0" name="Prostokąt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2" name="Prostokąt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cxnSp>
        <p:nvCxnSpPr>
          <p:cNvPr id="13" name="Łącznik prostoliniowy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cxnSp>
        <p:nvCxnSpPr>
          <p:cNvPr id="15" name="Łącznik prostoliniowy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pl-PL" noProof="0" smtClean="0"/>
              <a:pPr/>
              <a:t>2019-05-09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332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130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48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37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537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184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339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24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78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8" name="Prostokąt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0" name="Prostokąt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 dirty="0"/>
          </a:p>
        </p:txBody>
      </p:sp>
      <p:cxnSp>
        <p:nvCxnSpPr>
          <p:cNvPr id="11" name="Łącznik prostoliniowy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noProof="0" dirty="0"/>
          </a:p>
        </p:txBody>
      </p:sp>
      <p:cxnSp>
        <p:nvCxnSpPr>
          <p:cNvPr id="14" name="Łącznik prostoliniowy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747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515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6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929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742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57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948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898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736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0457" y="1676401"/>
            <a:ext cx="10356269" cy="14589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90B-CE0B-4D52-9D73-56D709773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96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0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5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5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0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0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9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0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6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7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84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0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87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7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0" name="Prostokąt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4" name="Prostokąt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1" name="Prostokąt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cxnSp>
        <p:nvCxnSpPr>
          <p:cNvPr id="22" name="Łącznik prostoliniowy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pl-PL" noProof="0" dirty="0"/>
          </a:p>
        </p:txBody>
      </p:sp>
      <p:cxnSp>
        <p:nvCxnSpPr>
          <p:cNvPr id="23" name="Łącznik prostoliniowy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7" name="Prostokąt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8" name="Prostokąt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9" name="Prostokąt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30" name="Prostokąt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cxnSp>
        <p:nvCxnSpPr>
          <p:cNvPr id="31" name="Łącznik prostoliniowy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cxnSp>
        <p:nvCxnSpPr>
          <p:cNvPr id="33" name="Łącznik prostoliniowy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pl-PL" noProof="0" smtClean="0"/>
              <a:pPr/>
              <a:t>2019-05-09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70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7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21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9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0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66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38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05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73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3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4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3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61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51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85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61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6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6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20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07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63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34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76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78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59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9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6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0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82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841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2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2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48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19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8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cxnSp>
        <p:nvCxnSpPr>
          <p:cNvPr id="7" name="Łącznik prostoliniowy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35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2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5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3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17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9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86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39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471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2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cxnSp>
        <p:nvCxnSpPr>
          <p:cNvPr id="10" name="Łącznik prostoliniowy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688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1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44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82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7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74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527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5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171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3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8" name="Prostokąt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pl-PL" noProof="0" smtClean="0"/>
              <a:t>2019-05-09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oliniowy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54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80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717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573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20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626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1310-754A-42DD-953B-95DF423AAF81}" type="datetimeFigureOut">
              <a:rPr lang="pl-PL" smtClean="0">
                <a:solidFill>
                  <a:srgbClr val="EAEBDE"/>
                </a:solidFill>
              </a:rPr>
              <a:pPr/>
              <a:t>2019-05-09</a:t>
            </a:fld>
            <a:endParaRPr lang="pl-PL">
              <a:solidFill>
                <a:srgbClr val="EAEB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AEB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A0EA-A93F-4B88-B649-EA601101FA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7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pl-PL" dirty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41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00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noProof="0" dirty="0"/>
          </a:p>
        </p:txBody>
      </p:sp>
      <p:sp>
        <p:nvSpPr>
          <p:cNvPr id="8" name="Prostokąt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3" name="Prostokąt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 dirty="0"/>
          </a:p>
        </p:txBody>
      </p:sp>
      <p:cxnSp>
        <p:nvCxnSpPr>
          <p:cNvPr id="14" name="Łącznik prostoliniowy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noProof="0" dirty="0"/>
          </a:p>
        </p:txBody>
      </p:sp>
      <p:cxnSp>
        <p:nvCxnSpPr>
          <p:cNvPr id="16" name="Łącznik prostoliniowy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pl-PL" noProof="0" smtClean="0"/>
              <a:pPr/>
              <a:t>2019-05-09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5/9/2019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668" y="188640"/>
            <a:ext cx="9138351" cy="38610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Harmonogram działań ósmoklasisty/gimnazjalisty </a:t>
            </a:r>
            <a:b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czyli elektroniczny </a:t>
            </a:r>
            <a:r>
              <a:rPr lang="pl-PL" sz="4000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system </a:t>
            </a: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naboru           w powiecie chojnickim </a:t>
            </a:r>
            <a:endParaRPr lang="pl-PL" sz="4000" b="0" i="0" dirty="0">
              <a:solidFill>
                <a:schemeClr val="accent4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8669" y="4797152"/>
            <a:ext cx="7516442" cy="1728192"/>
          </a:xfrm>
        </p:spPr>
        <p:txBody>
          <a:bodyPr/>
          <a:lstStyle/>
          <a:p>
            <a:r>
              <a:rPr lang="pl-PL" sz="3200" b="1" i="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Na co trzeba zwrócić szczególną uwagę!</a:t>
            </a:r>
          </a:p>
          <a:p>
            <a:endParaRPr lang="pl-PL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pl-PL" sz="3200" b="1" i="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Chojnice 2019 rok</a:t>
            </a:r>
          </a:p>
          <a:p>
            <a:endParaRPr lang="pl-PL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pl-PL" sz="3200" b="1" i="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56" y="5733256"/>
            <a:ext cx="1773932" cy="9561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332656"/>
            <a:ext cx="1438781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188640"/>
            <a:ext cx="1080120" cy="12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93912" y="500063"/>
            <a:ext cx="7793038" cy="1090612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c.d.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harmonogramu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GB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710036" y="1484784"/>
            <a:ext cx="7772400" cy="4114800"/>
          </a:xfrm>
        </p:spPr>
        <p:txBody>
          <a:bodyPr>
            <a:normAutofit/>
          </a:bodyPr>
          <a:lstStyle/>
          <a:p>
            <a:pPr marL="265176" indent="-265176">
              <a:lnSpc>
                <a:spcPct val="80000"/>
              </a:lnSpc>
              <a:spcBef>
                <a:spcPts val="700"/>
              </a:spcBef>
              <a:buFont typeface="Wingdings 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 smtClean="0">
                <a:latin typeface="Comic Sans MS" pitchFamily="66" charset="0"/>
              </a:rPr>
              <a:t>Oddział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wybrany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jako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pierwszy</a:t>
            </a:r>
            <a:r>
              <a:rPr lang="en-GB" dirty="0" smtClean="0">
                <a:latin typeface="Comic Sans MS" pitchFamily="66" charset="0"/>
              </a:rPr>
              <a:t> (</a:t>
            </a:r>
            <a:r>
              <a:rPr lang="en-GB" dirty="0" err="1" smtClean="0">
                <a:latin typeface="Comic Sans MS" pitchFamily="66" charset="0"/>
              </a:rPr>
              <a:t>klasa</a:t>
            </a:r>
            <a:r>
              <a:rPr lang="en-GB" dirty="0" smtClean="0">
                <a:latin typeface="Comic Sans MS" pitchFamily="66" charset="0"/>
              </a:rPr>
              <a:t>) to </a:t>
            </a:r>
            <a:r>
              <a:rPr lang="en-GB" dirty="0" err="1" smtClean="0">
                <a:latin typeface="Comic Sans MS" pitchFamily="66" charset="0"/>
              </a:rPr>
              <a:t>odział</a:t>
            </a:r>
            <a:r>
              <a:rPr lang="en-GB" dirty="0" smtClean="0">
                <a:latin typeface="Comic Sans MS" pitchFamily="66" charset="0"/>
              </a:rPr>
              <a:t>, do </a:t>
            </a:r>
            <a:r>
              <a:rPr lang="en-GB" dirty="0" err="1" smtClean="0">
                <a:latin typeface="Comic Sans MS" pitchFamily="66" charset="0"/>
              </a:rPr>
              <a:t>którego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najbardziej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chcesz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się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dostać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err="1" smtClean="0">
                <a:latin typeface="Comic Sans MS" pitchFamily="66" charset="0"/>
              </a:rPr>
              <a:t>Oddział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ostatni</a:t>
            </a:r>
            <a:r>
              <a:rPr lang="en-GB" dirty="0" smtClean="0">
                <a:latin typeface="Comic Sans MS" pitchFamily="66" charset="0"/>
              </a:rPr>
              <a:t> to ten, </a:t>
            </a:r>
            <a:r>
              <a:rPr lang="en-GB" dirty="0" err="1" smtClean="0">
                <a:latin typeface="Comic Sans MS" pitchFamily="66" charset="0"/>
              </a:rPr>
              <a:t>na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którym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najmniej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Ci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zależy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marL="265176" indent="-265176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Uwaga!</a:t>
            </a:r>
          </a:p>
          <a:p>
            <a:pPr marL="265176" indent="-265176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Jeśli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wybierasz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wyłącznie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oddziały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65176" indent="-265176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bardzo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dużej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liczbie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kandydatów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65176" indent="-265176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możesz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nie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dostać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się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do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żadnego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z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nich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265176" indent="-265176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Dlatego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dobrze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jest wybrać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sobie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chociaż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jeden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odział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mniej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popularny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913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93962" y="188914"/>
            <a:ext cx="7793038" cy="1196975"/>
          </a:xfrm>
        </p:spPr>
        <p:txBody>
          <a:bodyPr/>
          <a:lstStyle/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c.d.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harmonogramu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2566021" y="1340769"/>
            <a:ext cx="7781925" cy="5322887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latin typeface="Comic Sans MS" pitchFamily="66" charset="0"/>
              </a:rPr>
              <a:t>Elektroniczny</a:t>
            </a:r>
            <a:r>
              <a:rPr lang="en-GB" b="1" dirty="0" smtClean="0">
                <a:latin typeface="Comic Sans MS" pitchFamily="66" charset="0"/>
              </a:rPr>
              <a:t> system </a:t>
            </a:r>
            <a:r>
              <a:rPr lang="en-GB" b="1" dirty="0" err="1" smtClean="0">
                <a:latin typeface="Comic Sans MS" pitchFamily="66" charset="0"/>
              </a:rPr>
              <a:t>działa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wg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zasady</a:t>
            </a:r>
            <a:r>
              <a:rPr lang="en-GB" b="1" dirty="0" smtClean="0">
                <a:latin typeface="Comic Sans MS" pitchFamily="66" charset="0"/>
              </a:rPr>
              <a:t>: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dirty="0" smtClean="0">
                <a:latin typeface="Comic Sans MS" pitchFamily="66" charset="0"/>
              </a:rPr>
              <a:t>  </a:t>
            </a:r>
            <a:r>
              <a:rPr lang="en-GB" dirty="0" err="1" smtClean="0">
                <a:latin typeface="Comic Sans MS" pitchFamily="66" charset="0"/>
              </a:rPr>
              <a:t>Kandydat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otrzymuje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miejsce</a:t>
            </a:r>
            <a:r>
              <a:rPr lang="en-GB" dirty="0" smtClean="0">
                <a:latin typeface="Comic Sans MS" pitchFamily="66" charset="0"/>
              </a:rPr>
              <a:t> w </a:t>
            </a:r>
            <a:r>
              <a:rPr lang="en-GB" b="1" dirty="0" err="1" smtClean="0">
                <a:solidFill>
                  <a:srgbClr val="00B050"/>
                </a:solidFill>
                <a:latin typeface="Comic Sans MS" pitchFamily="66" charset="0"/>
              </a:rPr>
              <a:t>jednym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oddziale</a:t>
            </a:r>
            <a:r>
              <a:rPr lang="en-GB" dirty="0" smtClean="0">
                <a:latin typeface="Comic Sans MS" pitchFamily="66" charset="0"/>
              </a:rPr>
              <a:t>,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usytuowanym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najwyżej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w </a:t>
            </a:r>
            <a:r>
              <a:rPr lang="en-GB" dirty="0" err="1" smtClean="0">
                <a:latin typeface="Comic Sans MS" pitchFamily="66" charset="0"/>
              </a:rPr>
              <a:t>jego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hierarchii</a:t>
            </a:r>
            <a:r>
              <a:rPr lang="en-GB" dirty="0" smtClean="0">
                <a:latin typeface="Comic Sans MS" pitchFamily="66" charset="0"/>
              </a:rPr>
              <a:t>, do </a:t>
            </a:r>
            <a:r>
              <a:rPr lang="en-GB" dirty="0" err="1" smtClean="0">
                <a:latin typeface="Comic Sans MS" pitchFamily="66" charset="0"/>
              </a:rPr>
              <a:t>którego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  <a:latin typeface="Comic Sans MS" pitchFamily="66" charset="0"/>
              </a:rPr>
              <a:t>wygrał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  <a:latin typeface="Comic Sans MS" pitchFamily="66" charset="0"/>
              </a:rPr>
              <a:t>konkurencję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GB" dirty="0" smtClean="0">
                <a:latin typeface="Comic Sans MS" pitchFamily="66" charset="0"/>
              </a:rPr>
              <a:t>z </a:t>
            </a:r>
            <a:r>
              <a:rPr lang="en-GB" dirty="0" err="1" smtClean="0">
                <a:latin typeface="Comic Sans MS" pitchFamily="66" charset="0"/>
              </a:rPr>
              <a:t>innymi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kandydatami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Uwaga!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Oznacza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to,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że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kandydat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nie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blokuje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miejsca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w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oddziałach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które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wybrał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jako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kolejne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49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8268" y="692696"/>
            <a:ext cx="6912768" cy="4314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</a:t>
            </a:r>
            <a:r>
              <a:rPr lang="pl-PL" dirty="0" smtClean="0">
                <a:latin typeface="Comic Sans MS" panose="030F0702030302020204" pitchFamily="66" charset="0"/>
              </a:rPr>
              <a:t>lasa zawód: technik informatyk - </a:t>
            </a:r>
            <a:r>
              <a:rPr lang="pl-PL" dirty="0">
                <a:solidFill>
                  <a:prstClr val="black"/>
                </a:solidFill>
                <a:latin typeface="Comic Sans MS" panose="030F0702030302020204" pitchFamily="66" charset="0"/>
              </a:rPr>
              <a:t>Technikum nr 1 w </a:t>
            </a:r>
            <a:r>
              <a:rPr lang="pl-P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Chojnicach</a:t>
            </a:r>
            <a:r>
              <a:rPr lang="pl-PL" dirty="0" smtClean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latin typeface="Comic Sans MS" panose="030F0702030302020204" pitchFamily="66" charset="0"/>
              </a:rPr>
              <a:t>2. K</a:t>
            </a:r>
            <a:r>
              <a:rPr lang="pl-PL" dirty="0" smtClean="0">
                <a:latin typeface="Comic Sans MS" panose="030F0702030302020204" pitchFamily="66" charset="0"/>
              </a:rPr>
              <a:t>lasa zawód: technik informatyk –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   Technikum im. S. Bieszka w Chojnicach;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latin typeface="Comic Sans MS" panose="030F0702030302020204" pitchFamily="66" charset="0"/>
              </a:rPr>
              <a:t>3.  Klasa zawód: technik mechatronik -</a:t>
            </a:r>
            <a:r>
              <a:rPr lang="pl-P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Technikum </a:t>
            </a:r>
            <a:r>
              <a:rPr lang="pl-PL" dirty="0">
                <a:solidFill>
                  <a:prstClr val="black"/>
                </a:solidFill>
                <a:latin typeface="Comic Sans MS" panose="030F0702030302020204" pitchFamily="66" charset="0"/>
              </a:rPr>
              <a:t>nr 1 w Chojnicach</a:t>
            </a:r>
            <a:r>
              <a:rPr lang="pl-PL" dirty="0" smtClean="0">
                <a:latin typeface="Comic Sans MS" panose="030F0702030302020204" pitchFamily="66" charset="0"/>
              </a:rPr>
              <a:t> ;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latin typeface="Comic Sans MS" panose="030F0702030302020204" pitchFamily="66" charset="0"/>
              </a:rPr>
              <a:t>4. </a:t>
            </a:r>
            <a:r>
              <a:rPr lang="pl-PL" dirty="0">
                <a:latin typeface="Comic Sans MS" panose="030F0702030302020204" pitchFamily="66" charset="0"/>
              </a:rPr>
              <a:t>K</a:t>
            </a:r>
            <a:r>
              <a:rPr lang="pl-PL" dirty="0" smtClean="0">
                <a:latin typeface="Comic Sans MS" panose="030F0702030302020204" pitchFamily="66" charset="0"/>
              </a:rPr>
              <a:t>lasa zawód: technik grafiki i poligrafii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   cyfrowej - </a:t>
            </a:r>
            <a:r>
              <a:rPr lang="pl-PL" dirty="0">
                <a:solidFill>
                  <a:prstClr val="black"/>
                </a:solidFill>
                <a:latin typeface="Comic Sans MS" panose="030F0702030302020204" pitchFamily="66" charset="0"/>
              </a:rPr>
              <a:t>Technikum nr 3 w </a:t>
            </a:r>
            <a:r>
              <a:rPr lang="pl-P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Chojnicach</a:t>
            </a:r>
            <a:r>
              <a:rPr lang="pl-PL" dirty="0" smtClean="0">
                <a:latin typeface="Comic Sans MS" panose="030F0702030302020204" pitchFamily="66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latin typeface="Comic Sans MS" panose="030F0702030302020204" pitchFamily="66" charset="0"/>
              </a:rPr>
              <a:t>5. </a:t>
            </a:r>
            <a:r>
              <a:rPr lang="pl-PL" dirty="0">
                <a:latin typeface="Comic Sans MS" panose="030F0702030302020204" pitchFamily="66" charset="0"/>
              </a:rPr>
              <a:t>K</a:t>
            </a:r>
            <a:r>
              <a:rPr lang="pl-PL" dirty="0" smtClean="0">
                <a:latin typeface="Comic Sans MS" panose="030F0702030302020204" pitchFamily="66" charset="0"/>
              </a:rPr>
              <a:t>lasa </a:t>
            </a:r>
            <a:r>
              <a:rPr lang="pl-PL" dirty="0">
                <a:latin typeface="Comic Sans MS" panose="030F0702030302020204" pitchFamily="66" charset="0"/>
              </a:rPr>
              <a:t>zawód: </a:t>
            </a:r>
            <a:r>
              <a:rPr lang="pl-PL" dirty="0" smtClean="0">
                <a:latin typeface="Comic Sans MS" panose="030F0702030302020204" pitchFamily="66" charset="0"/>
              </a:rPr>
              <a:t>technik elektronik -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l-PL" sz="2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Technikum </a:t>
            </a:r>
            <a:r>
              <a:rPr lang="pl-PL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nr 1 w </a:t>
            </a:r>
            <a:r>
              <a:rPr lang="pl-PL" sz="2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Chojnicach</a:t>
            </a:r>
            <a:r>
              <a:rPr lang="pl-PL" dirty="0" smtClean="0">
                <a:latin typeface="Comic Sans MS" panose="030F0702030302020204" pitchFamily="66" charset="0"/>
              </a:rPr>
              <a:t>.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1804" y="482600"/>
            <a:ext cx="4032448" cy="4343400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Przykład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Comic Sans MS" panose="030F0702030302020204" pitchFamily="66" charset="0"/>
              </a:rPr>
              <a:t>Technikum nr 1 w Chojnicach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Comic Sans MS" panose="030F0702030302020204" pitchFamily="66" charset="0"/>
              </a:rPr>
              <a:t>Technikum im. S. Bieszka     w Chojnicach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Comic Sans MS" panose="030F0702030302020204" pitchFamily="66" charset="0"/>
              </a:rPr>
              <a:t>Technikum nr 3 w Chojnicach</a:t>
            </a:r>
          </a:p>
        </p:txBody>
      </p:sp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308" y="1701604"/>
            <a:ext cx="6696744" cy="33056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Tahoma" pitchFamily="34" charset="0"/>
              <a:buAutoNum type="arabicPeriod"/>
              <a:defRPr/>
            </a:pPr>
            <a:r>
              <a:rPr lang="pl-PL" b="1" dirty="0" smtClean="0">
                <a:latin typeface="Comic Sans MS" panose="030F0702030302020204" pitchFamily="66" charset="0"/>
              </a:rPr>
              <a:t>Klasa j. obcy, biologia, chemia – II LO;  </a:t>
            </a:r>
            <a:endParaRPr lang="pl-PL" b="1" dirty="0">
              <a:latin typeface="Comic Sans MS" panose="030F0702030302020204" pitchFamily="66" charset="0"/>
            </a:endParaRPr>
          </a:p>
          <a:p>
            <a:pPr marL="514350" indent="-514350">
              <a:buFont typeface="Tahoma" pitchFamily="34" charset="0"/>
              <a:buAutoNum type="arabicPeriod"/>
              <a:defRPr/>
            </a:pPr>
            <a:r>
              <a:rPr lang="pl-PL" b="1" dirty="0">
                <a:latin typeface="Comic Sans MS" panose="030F0702030302020204" pitchFamily="66" charset="0"/>
              </a:rPr>
              <a:t>Klasa z przed.: </a:t>
            </a:r>
            <a:r>
              <a:rPr lang="pl-PL" b="1" dirty="0" smtClean="0">
                <a:latin typeface="Comic Sans MS" panose="030F0702030302020204" pitchFamily="66" charset="0"/>
              </a:rPr>
              <a:t>j. obcy, biologia, chemia – LO im. Filomatów;</a:t>
            </a:r>
            <a:endParaRPr lang="pl-PL" b="1" dirty="0">
              <a:latin typeface="Comic Sans MS" panose="030F0702030302020204" pitchFamily="66" charset="0"/>
            </a:endParaRPr>
          </a:p>
          <a:p>
            <a:pPr marL="514350" indent="-514350">
              <a:buFont typeface="Tahoma" pitchFamily="34" charset="0"/>
              <a:buAutoNum type="arabicPeriod"/>
              <a:defRPr/>
            </a:pPr>
            <a:r>
              <a:rPr lang="pl-PL" b="1" dirty="0">
                <a:latin typeface="Comic Sans MS" panose="030F0702030302020204" pitchFamily="66" charset="0"/>
              </a:rPr>
              <a:t>Klasa z przed.: </a:t>
            </a:r>
            <a:r>
              <a:rPr lang="pl-PL" b="1" dirty="0" smtClean="0">
                <a:latin typeface="Comic Sans MS" panose="030F0702030302020204" pitchFamily="66" charset="0"/>
              </a:rPr>
              <a:t>j. obcy, j. polski, biologia LO im. Filomatów;  </a:t>
            </a:r>
            <a:endParaRPr lang="pl-PL" b="1" dirty="0">
              <a:latin typeface="Comic Sans MS" panose="030F0702030302020204" pitchFamily="66" charset="0"/>
            </a:endParaRPr>
          </a:p>
          <a:p>
            <a:pPr marL="514350" indent="-514350">
              <a:buFont typeface="Tahoma" pitchFamily="34" charset="0"/>
              <a:buAutoNum type="arabicPeriod"/>
              <a:defRPr/>
            </a:pPr>
            <a:r>
              <a:rPr lang="pl-PL" b="1" dirty="0">
                <a:latin typeface="Comic Sans MS" panose="030F0702030302020204" pitchFamily="66" charset="0"/>
              </a:rPr>
              <a:t>Klasa zawód: </a:t>
            </a:r>
            <a:r>
              <a:rPr lang="pl-PL" b="1" dirty="0" smtClean="0">
                <a:latin typeface="Comic Sans MS" panose="030F0702030302020204" pitchFamily="66" charset="0"/>
              </a:rPr>
              <a:t>technik fotografii        i multimediów – Technikum nr 3.</a:t>
            </a:r>
            <a:endParaRPr lang="pl-PL" b="1" dirty="0">
              <a:latin typeface="Comic Sans MS" panose="030F0702030302020204" pitchFamily="66" charset="0"/>
            </a:endParaRPr>
          </a:p>
          <a:p>
            <a:pPr marL="514350" indent="-514350">
              <a:buFont typeface="Tahoma" pitchFamily="34" charset="0"/>
              <a:buAutoNum type="arabicPeriod"/>
              <a:defRPr/>
            </a:pPr>
            <a:endParaRPr lang="pl-PL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1804" y="482600"/>
            <a:ext cx="4032448" cy="4343400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Przykład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406" y="1701605"/>
            <a:ext cx="4330878" cy="3125192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>
            <a:lvl1pPr marL="265113" indent="-265113" algn="l" rtl="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rtl="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  <a:extLst/>
          </a:lstStyle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Liceum Ogólnokształcące                   im. Filomatów Chojnickich     w Chojnicach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II liceum Ogólnokształcące                     w Chojnicach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Technikum nr 3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                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w Chojnicach</a:t>
            </a:r>
          </a:p>
        </p:txBody>
      </p:sp>
    </p:spTree>
    <p:extLst>
      <p:ext uri="{BB962C8B-B14F-4D97-AF65-F5344CB8AC3E}">
        <p14:creationId xmlns:p14="http://schemas.microsoft.com/office/powerpoint/2010/main" val="35097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6300" y="836712"/>
            <a:ext cx="6552728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Klasa </a:t>
            </a:r>
            <a:r>
              <a:rPr lang="pl-PL" dirty="0" smtClean="0">
                <a:latin typeface="Comic Sans MS" panose="030F0702030302020204" pitchFamily="66" charset="0"/>
              </a:rPr>
              <a:t>j. obcy, matematyka, fizyka II LO;</a:t>
            </a: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Klasa j. obcy; matematyka; </a:t>
            </a:r>
            <a:r>
              <a:rPr lang="pl-PL" dirty="0" smtClean="0">
                <a:latin typeface="Comic Sans MS" panose="030F0702030302020204" pitchFamily="66" charset="0"/>
              </a:rPr>
              <a:t>geografia – II LO</a:t>
            </a: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Klasa j. obcy; </a:t>
            </a:r>
            <a:r>
              <a:rPr lang="pl-PL" dirty="0" smtClean="0">
                <a:latin typeface="Comic Sans MS" panose="030F0702030302020204" pitchFamily="66" charset="0"/>
              </a:rPr>
              <a:t>matematyka, fizyka – LO im. Filomatów;</a:t>
            </a: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anose="030F0702030302020204" pitchFamily="66" charset="0"/>
              </a:rPr>
              <a:t>Klasa j. obcy, matematyka, geografia – LO w Czersku.</a:t>
            </a: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1804" y="482600"/>
            <a:ext cx="4032448" cy="4343400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Przykład </a:t>
            </a:r>
            <a:r>
              <a:rPr lang="pl-PL" dirty="0">
                <a:latin typeface="Comic Sans MS" panose="030F0702030302020204" pitchFamily="66" charset="0"/>
              </a:rPr>
              <a:t>3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406" y="1701605"/>
            <a:ext cx="4330878" cy="3125192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>
            <a:normAutofit fontScale="92500"/>
          </a:bodyPr>
          <a:lstStyle>
            <a:lvl1pPr marL="265113" indent="-265113" algn="l" rtl="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rtl="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  <a:extLst/>
          </a:lstStyle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Liceum Ogólnokształcące                   im. Filomatów Chojnickich     w Chojnicach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Lucida Sans Unicode" pitchFamily="34" charset="0"/>
              </a:rPr>
              <a:t>II liceum Ogólnokształcące                     w Chojnicach</a:t>
            </a:r>
          </a:p>
          <a:p>
            <a:pPr lvl="0" eaLnBrk="1" hangingPunct="1">
              <a:buClr>
                <a:srgbClr val="93A299"/>
              </a:buClr>
              <a:defRPr/>
            </a:pPr>
            <a:r>
              <a:rPr lang="pl-PL" sz="2400" b="1" dirty="0">
                <a:latin typeface="Comic Sans MS" panose="030F0702030302020204" pitchFamily="66" charset="0"/>
              </a:rPr>
              <a:t>Liceum Ogólnokształcące im</a:t>
            </a:r>
            <a:r>
              <a:rPr lang="pl-PL" sz="2400" b="1" dirty="0" smtClean="0">
                <a:latin typeface="Comic Sans MS" panose="030F0702030302020204" pitchFamily="66" charset="0"/>
              </a:rPr>
              <a:t>. Wincentego Pola w Czersku</a:t>
            </a:r>
            <a:endParaRPr lang="pl-PL" sz="2400" b="1" dirty="0">
              <a:latin typeface="Comic Sans MS" panose="030F0702030302020204" pitchFamily="66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80000"/>
              <a:buFont typeface="Wingdings 2"/>
              <a:buChar char=""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308" y="1196752"/>
            <a:ext cx="6552728" cy="3810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Klasa zawód: technik pojazdów </a:t>
            </a:r>
            <a:r>
              <a:rPr lang="pl-PL" dirty="0" smtClean="0">
                <a:latin typeface="Comic Sans MS" panose="030F0702030302020204" pitchFamily="66" charset="0"/>
              </a:rPr>
              <a:t>samochodowych – Technikum nr 4;</a:t>
            </a: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Klasa zawód: technik </a:t>
            </a:r>
            <a:r>
              <a:rPr lang="pl-PL" dirty="0" smtClean="0">
                <a:latin typeface="Comic Sans MS" panose="030F0702030302020204" pitchFamily="66" charset="0"/>
              </a:rPr>
              <a:t>mechanik Technikum nr 1;</a:t>
            </a:r>
            <a:endParaRPr lang="pl-PL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Comic Sans MS" panose="030F0702030302020204" pitchFamily="66" charset="0"/>
              </a:rPr>
              <a:t>Klasa zawód: mechanik pojazdów </a:t>
            </a:r>
            <a:r>
              <a:rPr lang="pl-PL" dirty="0" smtClean="0">
                <a:latin typeface="Comic Sans MS" panose="030F0702030302020204" pitchFamily="66" charset="0"/>
              </a:rPr>
              <a:t>samochodowych – BS Is nr 2.</a:t>
            </a: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1804" y="482600"/>
            <a:ext cx="4032448" cy="4343400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Przykład </a:t>
            </a:r>
            <a:r>
              <a:rPr lang="pl-PL" dirty="0">
                <a:latin typeface="Comic Sans MS" panose="030F0702030302020204" pitchFamily="66" charset="0"/>
              </a:rPr>
              <a:t>4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8072" y="1700808"/>
            <a:ext cx="4330878" cy="3125192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265113" indent="-265113" algn="l" rtl="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rtl="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rtl="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"/>
              <a:defRPr kumimoji="0" sz="2000"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  <a:extLst/>
          </a:lstStyle>
          <a:p>
            <a:pPr lvl="0" eaLnBrk="1" hangingPunct="1">
              <a:buClr>
                <a:srgbClr val="93A299"/>
              </a:buClr>
            </a:pPr>
            <a:r>
              <a:rPr lang="pl-PL" sz="2400" b="1" dirty="0">
                <a:latin typeface="Comic Sans MS" panose="030F0702030302020204" pitchFamily="66" charset="0"/>
              </a:rPr>
              <a:t>Technikum nr </a:t>
            </a:r>
            <a:r>
              <a:rPr lang="pl-PL" sz="2400" b="1" dirty="0" smtClean="0">
                <a:latin typeface="Comic Sans MS" panose="030F0702030302020204" pitchFamily="66" charset="0"/>
              </a:rPr>
              <a:t>4 w Chojnicach</a:t>
            </a:r>
          </a:p>
          <a:p>
            <a:pPr lvl="0" eaLnBrk="1" hangingPunct="1">
              <a:buClr>
                <a:srgbClr val="93A299"/>
              </a:buClr>
            </a:pPr>
            <a:r>
              <a:rPr lang="pl-PL" sz="2400" b="1" dirty="0" smtClean="0">
                <a:latin typeface="Comic Sans MS" panose="030F0702030302020204" pitchFamily="66" charset="0"/>
              </a:rPr>
              <a:t>Technikum </a:t>
            </a:r>
            <a:r>
              <a:rPr lang="pl-PL" sz="2400" b="1" dirty="0">
                <a:latin typeface="Comic Sans MS" panose="030F0702030302020204" pitchFamily="66" charset="0"/>
              </a:rPr>
              <a:t>nr </a:t>
            </a:r>
            <a:r>
              <a:rPr lang="pl-PL" sz="2400" b="1" dirty="0" smtClean="0">
                <a:latin typeface="Comic Sans MS" panose="030F0702030302020204" pitchFamily="66" charset="0"/>
              </a:rPr>
              <a:t>1 w Chojnicach</a:t>
            </a:r>
          </a:p>
          <a:p>
            <a:pPr lvl="0" eaLnBrk="1" hangingPunct="1">
              <a:buClr>
                <a:srgbClr val="93A299"/>
              </a:buClr>
            </a:pPr>
            <a:r>
              <a:rPr lang="pl-PL" sz="2400" b="1" noProof="0" dirty="0" smtClean="0">
                <a:latin typeface="Comic Sans MS" panose="030F0702030302020204" pitchFamily="66" charset="0"/>
              </a:rPr>
              <a:t>Branżowa Szkoła I Stopnia nr 2 w </a:t>
            </a:r>
          </a:p>
          <a:p>
            <a:pPr marL="0" lvl="0" indent="0" eaLnBrk="1" hangingPunct="1">
              <a:buClr>
                <a:srgbClr val="93A299"/>
              </a:buClr>
              <a:buNone/>
            </a:pPr>
            <a:r>
              <a:rPr lang="pl-PL" sz="2400" b="1" dirty="0">
                <a:latin typeface="Comic Sans MS" panose="030F0702030302020204" pitchFamily="66" charset="0"/>
              </a:rPr>
              <a:t> </a:t>
            </a:r>
            <a:r>
              <a:rPr lang="pl-PL" sz="2400" b="1" dirty="0" smtClean="0">
                <a:latin typeface="Comic Sans MS" panose="030F0702030302020204" pitchFamily="66" charset="0"/>
              </a:rPr>
              <a:t> </a:t>
            </a:r>
            <a:r>
              <a:rPr lang="pl-PL" sz="2400" b="1" noProof="0" dirty="0" smtClean="0">
                <a:latin typeface="Comic Sans MS" panose="030F0702030302020204" pitchFamily="66" charset="0"/>
              </a:rPr>
              <a:t>Chojnicach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565401" y="357189"/>
            <a:ext cx="7793037" cy="1006475"/>
          </a:xfrm>
        </p:spPr>
        <p:txBody>
          <a:bodyPr/>
          <a:lstStyle/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c.d.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harmonogramu</a:t>
            </a:r>
            <a:endParaRPr lang="en-GB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2710037" y="1500189"/>
            <a:ext cx="7738889" cy="4809132"/>
          </a:xfrm>
        </p:spPr>
        <p:txBody>
          <a:bodyPr>
            <a:normAutofit/>
          </a:bodyPr>
          <a:lstStyle/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>
                <a:latin typeface="Comic Sans MS" pitchFamily="66" charset="0"/>
              </a:rPr>
              <a:t>Drukowanie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pl-PL" b="1" dirty="0">
                <a:latin typeface="Comic Sans MS" pitchFamily="66" charset="0"/>
              </a:rPr>
              <a:t>wniosku</a:t>
            </a:r>
            <a:r>
              <a:rPr lang="en-GB" b="1" dirty="0">
                <a:latin typeface="Comic Sans MS" pitchFamily="66" charset="0"/>
              </a:rPr>
              <a:t> z </a:t>
            </a:r>
            <a:r>
              <a:rPr lang="en-GB" b="1" dirty="0" err="1">
                <a:latin typeface="Comic Sans MS" pitchFamily="66" charset="0"/>
              </a:rPr>
              <a:t>systemu</a:t>
            </a:r>
            <a:r>
              <a:rPr lang="en-GB" b="1" dirty="0" smtClean="0">
                <a:latin typeface="Comic Sans MS" pitchFamily="66" charset="0"/>
              </a:rPr>
              <a:t>:</a:t>
            </a:r>
            <a:endParaRPr lang="pl-PL" b="1" dirty="0" smtClean="0">
              <a:latin typeface="Comic Sans MS" pitchFamily="66" charset="0"/>
            </a:endParaRP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>
              <a:latin typeface="Comic Sans MS" pitchFamily="66" charset="0"/>
            </a:endParaRPr>
          </a:p>
          <a:p>
            <a:pPr>
              <a:spcBef>
                <a:spcPts val="700"/>
              </a:spcBef>
              <a:buFont typeface="Comic Sans MS" pitchFamily="6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omic Sans MS" pitchFamily="66" charset="0"/>
              </a:rPr>
              <a:t>Po </a:t>
            </a:r>
            <a:r>
              <a:rPr lang="en-GB" dirty="0" err="1">
                <a:latin typeface="Comic Sans MS" pitchFamily="66" charset="0"/>
              </a:rPr>
              <a:t>zalogowaniu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wyborze</a:t>
            </a:r>
            <a:r>
              <a:rPr lang="en-GB" dirty="0">
                <a:latin typeface="Comic Sans MS" pitchFamily="66" charset="0"/>
              </a:rPr>
              <a:t> szkół </a:t>
            </a:r>
            <a:r>
              <a:rPr lang="en-GB" dirty="0" err="1">
                <a:latin typeface="Comic Sans MS" pitchFamily="66" charset="0"/>
              </a:rPr>
              <a:t>oraz</a:t>
            </a:r>
            <a:r>
              <a:rPr lang="en-GB" dirty="0">
                <a:latin typeface="Comic Sans MS" pitchFamily="66" charset="0"/>
              </a:rPr>
              <a:t> oddziałów </a:t>
            </a:r>
            <a:r>
              <a:rPr lang="en-GB" dirty="0" err="1">
                <a:latin typeface="Comic Sans MS" pitchFamily="66" charset="0"/>
              </a:rPr>
              <a:t>drukujesz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wniosek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z </a:t>
            </a:r>
            <a:r>
              <a:rPr lang="en-GB" dirty="0" err="1">
                <a:latin typeface="Comic Sans MS" pitchFamily="66" charset="0"/>
              </a:rPr>
              <a:t>systemu</a:t>
            </a:r>
            <a:r>
              <a:rPr lang="en-GB" dirty="0">
                <a:latin typeface="Comic Sans MS" pitchFamily="66" charset="0"/>
              </a:rPr>
              <a:t>;</a:t>
            </a: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dirty="0" smtClean="0">
                <a:latin typeface="Comic Sans MS" pitchFamily="66" charset="0"/>
              </a:rPr>
              <a:t>  Oprócz </a:t>
            </a:r>
            <a:r>
              <a:rPr lang="pl-PL" dirty="0">
                <a:latin typeface="Comic Sans MS" pitchFamily="66" charset="0"/>
              </a:rPr>
              <a:t>Ciebie </a:t>
            </a:r>
            <a:r>
              <a:rPr lang="pl-PL" dirty="0" smtClean="0">
                <a:latin typeface="Comic Sans MS" pitchFamily="66" charset="0"/>
              </a:rPr>
              <a:t>muszą </a:t>
            </a:r>
            <a:r>
              <a:rPr lang="pl-PL" dirty="0">
                <a:latin typeface="Comic Sans MS" pitchFamily="66" charset="0"/>
              </a:rPr>
              <a:t>podpisać je Twoi </a:t>
            </a:r>
            <a:r>
              <a:rPr lang="pl-PL" dirty="0" smtClean="0">
                <a:latin typeface="Comic Sans MS" pitchFamily="66" charset="0"/>
              </a:rPr>
              <a:t>   </a:t>
            </a: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dirty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  rodzice </a:t>
            </a:r>
            <a:r>
              <a:rPr lang="pl-PL" dirty="0">
                <a:latin typeface="Comic Sans MS" pitchFamily="66" charset="0"/>
              </a:rPr>
              <a:t>(</a:t>
            </a:r>
            <a:r>
              <a:rPr lang="pl-PL" dirty="0" smtClean="0">
                <a:latin typeface="Comic Sans MS" pitchFamily="66" charset="0"/>
              </a:rPr>
              <a:t>lub </a:t>
            </a:r>
            <a:r>
              <a:rPr lang="pl-PL" dirty="0">
                <a:latin typeface="Comic Sans MS" pitchFamily="66" charset="0"/>
              </a:rPr>
              <a:t>prawni opiekunowie</a:t>
            </a:r>
            <a:r>
              <a:rPr lang="pl-PL" dirty="0" smtClean="0">
                <a:latin typeface="Comic Sans MS" pitchFamily="66" charset="0"/>
              </a:rPr>
              <a:t>). </a:t>
            </a: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l-PL" dirty="0" smtClean="0">
              <a:latin typeface="Comic Sans MS" pitchFamily="66" charset="0"/>
            </a:endParaRPr>
          </a:p>
          <a:p>
            <a:pPr lvl="0">
              <a:spcBef>
                <a:spcPts val="700"/>
              </a:spcBef>
              <a:buFont typeface="Comic Sans MS" pitchFamily="6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solidFill>
                  <a:prstClr val="black"/>
                </a:solidFill>
                <a:latin typeface="Comic Sans MS" pitchFamily="66" charset="0"/>
              </a:rPr>
              <a:t>Dostarczenie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Comic Sans MS" pitchFamily="66" charset="0"/>
              </a:rPr>
              <a:t>wniosku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Comic Sans MS" pitchFamily="66" charset="0"/>
              </a:rPr>
              <a:t>o przyjęcie do szkoły, </a:t>
            </a:r>
            <a:r>
              <a:rPr lang="en-GB" dirty="0">
                <a:solidFill>
                  <a:srgbClr val="0000FF"/>
                </a:solidFill>
                <a:latin typeface="Comic Sans MS" pitchFamily="66" charset="0"/>
              </a:rPr>
              <a:t>do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szkoły</a:t>
            </a: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pierwszego</a:t>
            </a: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wyboru</a:t>
            </a:r>
            <a:r>
              <a:rPr lang="en-GB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mic Sans MS" pitchFamily="66" charset="0"/>
              </a:rPr>
              <a:t>czyli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mic Sans MS" pitchFamily="66" charset="0"/>
              </a:rPr>
              <a:t>tej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GB" dirty="0" err="1">
                <a:solidFill>
                  <a:prstClr val="black"/>
                </a:solidFill>
                <a:latin typeface="Comic Sans MS" pitchFamily="66" charset="0"/>
              </a:rPr>
              <a:t>której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u="sng" dirty="0" err="1">
                <a:solidFill>
                  <a:prstClr val="black"/>
                </a:solidFill>
                <a:latin typeface="Comic Sans MS" pitchFamily="66" charset="0"/>
              </a:rPr>
              <a:t>oddział</a:t>
            </a:r>
            <a:r>
              <a:rPr lang="en-GB" u="sng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u="sng" dirty="0" err="1">
                <a:solidFill>
                  <a:prstClr val="black"/>
                </a:solidFill>
                <a:latin typeface="Comic Sans MS" pitchFamily="66" charset="0"/>
              </a:rPr>
              <a:t>wybrałeś</a:t>
            </a:r>
            <a:r>
              <a:rPr lang="en-GB" u="sng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u="sng" dirty="0" err="1">
                <a:solidFill>
                  <a:prstClr val="black"/>
                </a:solidFill>
                <a:latin typeface="Comic Sans MS" pitchFamily="66" charset="0"/>
              </a:rPr>
              <a:t>jako</a:t>
            </a:r>
            <a:r>
              <a:rPr lang="en-GB" u="sng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u="sng" dirty="0" err="1">
                <a:solidFill>
                  <a:prstClr val="black"/>
                </a:solidFill>
                <a:latin typeface="Comic Sans MS" pitchFamily="66" charset="0"/>
              </a:rPr>
              <a:t>pierwszy</a:t>
            </a:r>
            <a:r>
              <a:rPr lang="en-GB" u="sng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pl-PL" u="sng" dirty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spcBef>
                <a:spcPts val="700"/>
              </a:spcBef>
              <a:buFont typeface="Comic Sans MS" pitchFamily="6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u="sng" dirty="0">
              <a:latin typeface="Comic Sans MS" pitchFamily="66" charset="0"/>
            </a:endParaRP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u="sng" dirty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u="sng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Comic Sans MS" pitchFamily="66" charset="0"/>
            </a:endParaRP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782044" y="692696"/>
            <a:ext cx="7484120" cy="165618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Uwaga!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5900" y="2780928"/>
            <a:ext cx="10153128" cy="2665412"/>
          </a:xfrm>
        </p:spPr>
        <p:txBody>
          <a:bodyPr vert="horz" lIns="90000" tIns="46800" rIns="90000" bIns="46800" rtlCol="0">
            <a:normAutofit/>
          </a:bodyPr>
          <a:lstStyle/>
          <a:p>
            <a:pPr marL="0" indent="0"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Termin 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przyjmowania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wniosków 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szkole pierwszego wyboru</a:t>
            </a:r>
          </a:p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 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od 13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maja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2019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r.</a:t>
            </a:r>
          </a:p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                   do 18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czerwca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2019 r. 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9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19 czerwca 2019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r.</a:t>
            </a:r>
            <a:b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Możliwość dokonania zmiany wyboru szkoły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W tym celu </a:t>
            </a:r>
            <a:r>
              <a:rPr lang="pl-PL" dirty="0" smtClean="0">
                <a:latin typeface="Comic Sans MS" panose="030F0702030302020204" pitchFamily="66" charset="0"/>
              </a:rPr>
              <a:t>musisz: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>
                <a:latin typeface="Comic Sans MS" panose="030F0702030302020204" pitchFamily="66" charset="0"/>
              </a:rPr>
              <a:t>Z jednym z </a:t>
            </a:r>
            <a:r>
              <a:rPr lang="pl-PL" dirty="0" smtClean="0">
                <a:latin typeface="Comic Sans MS" panose="030F0702030302020204" pitchFamily="66" charset="0"/>
              </a:rPr>
              <a:t>rodziców </a:t>
            </a:r>
            <a:r>
              <a:rPr lang="pl-PL" dirty="0">
                <a:latin typeface="Comic Sans MS" panose="030F0702030302020204" pitchFamily="66" charset="0"/>
              </a:rPr>
              <a:t>( prawnych opiekunów ) udać się </a:t>
            </a:r>
            <a:r>
              <a:rPr lang="pl-PL" dirty="0" smtClean="0">
                <a:latin typeface="Comic Sans MS" panose="030F0702030302020204" pitchFamily="66" charset="0"/>
              </a:rPr>
              <a:t>do szkoły </a:t>
            </a:r>
            <a:r>
              <a:rPr lang="pl-PL" dirty="0">
                <a:latin typeface="Comic Sans MS" panose="030F0702030302020204" pitchFamily="66" charset="0"/>
              </a:rPr>
              <a:t>pierwszego </a:t>
            </a:r>
            <a:r>
              <a:rPr lang="pl-PL" dirty="0" smtClean="0">
                <a:latin typeface="Comic Sans MS" panose="030F0702030302020204" pitchFamily="66" charset="0"/>
              </a:rPr>
              <a:t>wyboru.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Anulować </a:t>
            </a:r>
            <a:r>
              <a:rPr lang="pl-PL" dirty="0">
                <a:latin typeface="Comic Sans MS" panose="030F0702030302020204" pitchFamily="66" charset="0"/>
              </a:rPr>
              <a:t>złożony </a:t>
            </a:r>
            <a:r>
              <a:rPr lang="pl-PL" dirty="0" smtClean="0">
                <a:latin typeface="Comic Sans MS" panose="030F0702030302020204" pitchFamily="66" charset="0"/>
              </a:rPr>
              <a:t>wniosek i odebrać załączniki.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Upewnić </a:t>
            </a:r>
            <a:r>
              <a:rPr lang="pl-PL" dirty="0">
                <a:latin typeface="Comic Sans MS" panose="030F0702030302020204" pitchFamily="66" charset="0"/>
              </a:rPr>
              <a:t>się czy </a:t>
            </a:r>
            <a:r>
              <a:rPr lang="pl-PL" dirty="0" smtClean="0">
                <a:latin typeface="Comic Sans MS" panose="030F0702030302020204" pitchFamily="66" charset="0"/>
              </a:rPr>
              <a:t>szkoła wprowadziła </a:t>
            </a:r>
            <a:r>
              <a:rPr lang="pl-PL" dirty="0">
                <a:latin typeface="Comic Sans MS" panose="030F0702030302020204" pitchFamily="66" charset="0"/>
              </a:rPr>
              <a:t>do Systemu informację </a:t>
            </a:r>
            <a:r>
              <a:rPr lang="pl-PL" dirty="0" smtClean="0">
                <a:latin typeface="Comic Sans MS" panose="030F0702030302020204" pitchFamily="66" charset="0"/>
              </a:rPr>
              <a:t> o anulowaniu wniosku </a:t>
            </a:r>
            <a:r>
              <a:rPr lang="pl-PL" dirty="0">
                <a:latin typeface="Comic Sans MS" panose="030F0702030302020204" pitchFamily="66" charset="0"/>
              </a:rPr>
              <a:t>jeśli </a:t>
            </a:r>
            <a:r>
              <a:rPr lang="pl-PL" dirty="0" smtClean="0">
                <a:latin typeface="Comic Sans MS" panose="030F0702030302020204" pitchFamily="66" charset="0"/>
              </a:rPr>
              <a:t>został anulowany –można go zmienić)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Wprowadzić do </a:t>
            </a:r>
            <a:r>
              <a:rPr lang="pl-PL" dirty="0">
                <a:latin typeface="Comic Sans MS" panose="030F0702030302020204" pitchFamily="66" charset="0"/>
              </a:rPr>
              <a:t>systemu nowe </a:t>
            </a:r>
            <a:r>
              <a:rPr lang="pl-PL" dirty="0" smtClean="0">
                <a:latin typeface="Comic Sans MS" panose="030F0702030302020204" pitchFamily="66" charset="0"/>
              </a:rPr>
              <a:t>informacje</a:t>
            </a:r>
            <a:r>
              <a:rPr lang="pl-PL" dirty="0">
                <a:latin typeface="Arial" panose="020B0604020202020204" pitchFamily="34" charset="0"/>
              </a:rPr>
              <a:t>.</a:t>
            </a:r>
          </a:p>
          <a:p>
            <a:r>
              <a:rPr lang="pl-PL" dirty="0">
                <a:latin typeface="Comic Sans MS" panose="030F0702030302020204" pitchFamily="66" charset="0"/>
              </a:rPr>
              <a:t>Wydrukować i podpisać wraz z rodzicami ( </a:t>
            </a:r>
            <a:r>
              <a:rPr lang="pl-PL" dirty="0" smtClean="0">
                <a:latin typeface="Comic Sans MS" panose="030F0702030302020204" pitchFamily="66" charset="0"/>
              </a:rPr>
              <a:t>prawnymi opiekunami) nowy wniosek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>
                <a:latin typeface="Comic Sans MS" panose="030F0702030302020204" pitchFamily="66" charset="0"/>
              </a:rPr>
              <a:t>Złożyć nowy </a:t>
            </a:r>
            <a:r>
              <a:rPr lang="pl-PL" dirty="0" smtClean="0">
                <a:latin typeface="Comic Sans MS" panose="030F0702030302020204" pitchFamily="66" charset="0"/>
              </a:rPr>
              <a:t>wniosek wraz </a:t>
            </a:r>
            <a:r>
              <a:rPr lang="pl-PL" dirty="0">
                <a:latin typeface="Comic Sans MS" panose="030F0702030302020204" pitchFamily="66" charset="0"/>
              </a:rPr>
              <a:t>z załącznikami do </a:t>
            </a:r>
            <a:r>
              <a:rPr lang="pl-PL" dirty="0" smtClean="0">
                <a:latin typeface="Comic Sans MS" panose="030F0702030302020204" pitchFamily="66" charset="0"/>
              </a:rPr>
              <a:t>szkoły, </a:t>
            </a:r>
            <a:r>
              <a:rPr lang="pl-PL" dirty="0">
                <a:latin typeface="Comic Sans MS" panose="030F0702030302020204" pitchFamily="66" charset="0"/>
              </a:rPr>
              <a:t>która teraz jest szkołą </a:t>
            </a:r>
            <a:r>
              <a:rPr lang="pl-PL" dirty="0" smtClean="0">
                <a:latin typeface="Comic Sans MS" panose="030F0702030302020204" pitchFamily="66" charset="0"/>
              </a:rPr>
              <a:t>pierwszego </a:t>
            </a:r>
            <a:r>
              <a:rPr lang="pl-PL" dirty="0">
                <a:latin typeface="Comic Sans MS" panose="030F0702030302020204" pitchFamily="66" charset="0"/>
              </a:rPr>
              <a:t>wyboru.</a:t>
            </a:r>
          </a:p>
          <a:p>
            <a:pPr marL="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806380" y="603159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Załącznik </a:t>
            </a:r>
            <a:r>
              <a:rPr lang="pl-PL" dirty="0"/>
              <a:t>nr 1 Do Zarządzenia </a:t>
            </a:r>
            <a:r>
              <a:rPr lang="pl-PL" dirty="0" smtClean="0"/>
              <a:t>Pomorskiego </a:t>
            </a:r>
            <a:r>
              <a:rPr lang="pl-PL" dirty="0"/>
              <a:t>Kuratora </a:t>
            </a:r>
            <a:r>
              <a:rPr lang="pl-PL" dirty="0" smtClean="0"/>
              <a:t>Oświaty Nr </a:t>
            </a:r>
            <a:r>
              <a:rPr lang="pl-PL" dirty="0"/>
              <a:t>4 z dnia 30 stycznia 2019 r.</a:t>
            </a:r>
          </a:p>
        </p:txBody>
      </p:sp>
    </p:spTree>
    <p:extLst>
      <p:ext uri="{BB962C8B-B14F-4D97-AF65-F5344CB8AC3E}">
        <p14:creationId xmlns:p14="http://schemas.microsoft.com/office/powerpoint/2010/main" val="11080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300" y="652464"/>
            <a:ext cx="7561262" cy="5153025"/>
          </a:xfrm>
        </p:spPr>
        <p:txBody>
          <a:bodyPr/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Uwaga!</a:t>
            </a:r>
            <a:b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Po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dostarczeniu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Comic Sans MS" pitchFamily="66" charset="0"/>
              </a:rPr>
              <a:t>wniosku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do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szkoły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nie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zmieniaj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już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kolejności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wybranych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oddziałów (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na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swoim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koncie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w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Internecie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).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Jeżeli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informacja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w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Systemie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będzie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różnić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się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od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informacji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na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podaniu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, to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podczas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weryfikacji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podanie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zostanie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omic Sans MS" pitchFamily="66" charset="0"/>
              </a:rPr>
              <a:t>odrzucone</a:t>
            </a: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br>
              <a:rPr lang="en-GB" sz="28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err="1">
                <a:solidFill>
                  <a:srgbClr val="C00000"/>
                </a:solidFill>
                <a:latin typeface="Comic Sans MS" pitchFamily="66" charset="0"/>
              </a:rPr>
              <a:t>weryfikacja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Comic Sans MS" pitchFamily="66" charset="0"/>
              </a:rPr>
              <a:t>podania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Comic Sans MS" pitchFamily="66" charset="0"/>
              </a:rPr>
              <a:t>może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Comic Sans MS" pitchFamily="66" charset="0"/>
              </a:rPr>
              <a:t>trwać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Comic Sans MS" pitchFamily="66" charset="0"/>
              </a:rPr>
              <a:t>nawet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C00000"/>
                </a:solidFill>
                <a:latin typeface="Comic Sans MS" pitchFamily="66" charset="0"/>
              </a:rPr>
              <a:t>       </a:t>
            </a:r>
            <a:br>
              <a:rPr lang="pl-PL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do</a:t>
            </a:r>
            <a:r>
              <a:rPr lang="pl-PL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7 </a:t>
            </a:r>
            <a:r>
              <a:rPr lang="en-GB" sz="2800" dirty="0" err="1">
                <a:solidFill>
                  <a:srgbClr val="C00000"/>
                </a:solidFill>
                <a:latin typeface="Comic Sans MS" pitchFamily="66" charset="0"/>
              </a:rPr>
              <a:t>dni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9503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951163" y="357188"/>
            <a:ext cx="6086475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Zanim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zdecydujesz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!!!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29916" y="1916833"/>
            <a:ext cx="10009112" cy="3960440"/>
          </a:xfrm>
        </p:spPr>
        <p:txBody>
          <a:bodyPr anchor="t">
            <a:norm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Dokładnie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przeanalizuj ofertę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edukacyjną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szkół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  <a:b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b="1" dirty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Odwiedź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je, przeczytaj informacje o szkole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</a:t>
            </a:r>
            <a:b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  w informatorach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lub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na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stronie internetowej szkoły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sz="27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-  Przeczytaj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obowiązujące w tych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szkołach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regulaminy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  <a:b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  rekrutacji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br>
              <a:rPr lang="pl-PL" sz="27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-  Przeanalizuj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swoje szanse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dostania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się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  <a:b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-  Przeanalizuj wyniki zdawalności egzaminów zawodowych;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sz="27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-  Zapoznaj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się z perspektywami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swojej </a:t>
            </a: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kariery (nauki lub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2700" dirty="0" smtClean="0">
                <a:solidFill>
                  <a:schemeClr val="tx1"/>
                </a:solidFill>
                <a:latin typeface="Comic Sans MS" pitchFamily="66" charset="0"/>
              </a:rPr>
              <a:t>  pracy).</a:t>
            </a:r>
            <a:endParaRPr lang="en-GB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0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10036" y="260648"/>
            <a:ext cx="7789862" cy="13681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 21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czerwca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2019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czerwca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2019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3" name="Symbol zastępczy zawartości 3"/>
          <p:cNvSpPr>
            <a:spLocks noGrp="1"/>
          </p:cNvSpPr>
          <p:nvPr>
            <p:ph idx="1"/>
          </p:nvPr>
        </p:nvSpPr>
        <p:spPr>
          <a:xfrm>
            <a:off x="2566021" y="1988840"/>
            <a:ext cx="7961313" cy="3877022"/>
          </a:xfrm>
        </p:spPr>
        <p:txBody>
          <a:bodyPr>
            <a:normAutofit fontScale="85000" lnSpcReduction="10000"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pl-PL" b="1" dirty="0" smtClean="0">
                <a:latin typeface="Comic Sans MS" panose="030F0702030302020204" pitchFamily="66" charset="0"/>
              </a:rPr>
              <a:t>Wprowadzenie ocen i wyników egzaminu gimnazjalnego do systemu oraz innych osiągnięć odnotowanych na świadectwie;</a:t>
            </a:r>
          </a:p>
          <a:p>
            <a:pPr marL="0" indent="0">
              <a:buNone/>
              <a:defRPr/>
            </a:pPr>
            <a:endParaRPr lang="pl-PL" b="1" dirty="0" smtClean="0">
              <a:latin typeface="Comic Sans MS" panose="030F0702030302020204" pitchFamily="66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pl-PL" b="1" dirty="0" smtClean="0">
                <a:latin typeface="Comic Sans MS" panose="030F0702030302020204" pitchFamily="66" charset="0"/>
              </a:rPr>
              <a:t>Kandydat składa wymagane dokumenty:</a:t>
            </a:r>
          </a:p>
          <a:p>
            <a:pPr marL="265176" indent="-265176">
              <a:buNone/>
              <a:defRPr/>
            </a:pPr>
            <a:r>
              <a:rPr lang="pl-PL" b="1" dirty="0" smtClean="0">
                <a:latin typeface="Comic Sans MS" panose="030F0702030302020204" pitchFamily="66" charset="0"/>
              </a:rPr>
              <a:t>   </a:t>
            </a:r>
            <a:r>
              <a:rPr lang="pl-PL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pl-PL" b="1" dirty="0" smtClean="0">
                <a:latin typeface="Comic Sans MS" panose="030F0702030302020204" pitchFamily="66" charset="0"/>
              </a:rPr>
              <a:t> kopie świadectwa i zaświadczenia o wynikach egzaminu gimnazjalnego i inne dokumenty świadczące o szczególnych osiągnięciach w szkole pierwszego wyboru oraz zaświadczenia o uzyskaniu tytułu uprawniającego kandydata do przyjęcia         w pierwszej kolejności. </a:t>
            </a:r>
          </a:p>
        </p:txBody>
      </p:sp>
    </p:spTree>
    <p:extLst>
      <p:ext uri="{BB962C8B-B14F-4D97-AF65-F5344CB8AC3E}">
        <p14:creationId xmlns:p14="http://schemas.microsoft.com/office/powerpoint/2010/main" val="17437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5940" y="260649"/>
            <a:ext cx="8583612" cy="1373187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ctr">
              <a:lnSpc>
                <a:spcPct val="117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c.d. </a:t>
            </a: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harmonogramu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OD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21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czerwca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25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czerwca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2782044" y="2060848"/>
            <a:ext cx="7772400" cy="3312368"/>
          </a:xfr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perspectiveRight"/>
            <a:lightRig rig="threePt" dir="t"/>
          </a:scene3d>
          <a:sp3d/>
        </p:spPr>
        <p:txBody>
          <a:bodyPr vert="horz" lIns="0" tIns="0" rIns="0" bIns="0" rtlCol="0">
            <a:normAutofit/>
          </a:bodyPr>
          <a:lstStyle/>
          <a:p>
            <a:pPr marL="265176" indent="-265176">
              <a:lnSpc>
                <a:spcPct val="101000"/>
              </a:lnSpc>
              <a:buFont typeface="Wingdings 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 smtClean="0">
                <a:latin typeface="Comic Sans MS" pitchFamily="66" charset="0"/>
              </a:rPr>
              <a:t>W </a:t>
            </a:r>
            <a:r>
              <a:rPr lang="en-GB" b="1" dirty="0" err="1" smtClean="0">
                <a:latin typeface="Comic Sans MS" pitchFamily="66" charset="0"/>
              </a:rPr>
              <a:t>tym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samym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terminie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kandydat</a:t>
            </a:r>
            <a:r>
              <a:rPr lang="en-GB" b="1" dirty="0" smtClean="0">
                <a:latin typeface="Comic Sans MS" pitchFamily="66" charset="0"/>
              </a:rPr>
              <a:t>, </a:t>
            </a:r>
            <a:r>
              <a:rPr lang="en-GB" b="1" dirty="0" err="1" smtClean="0">
                <a:latin typeface="Comic Sans MS" pitchFamily="66" charset="0"/>
              </a:rPr>
              <a:t>który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złożył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powyższe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dokumenty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będzie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mógł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sprawdzić</a:t>
            </a:r>
            <a:r>
              <a:rPr lang="en-GB" b="1" dirty="0" smtClean="0">
                <a:latin typeface="Comic Sans MS" pitchFamily="66" charset="0"/>
              </a:rPr>
              <a:t> w </a:t>
            </a:r>
            <a:r>
              <a:rPr lang="en-GB" b="1" dirty="0" err="1" smtClean="0">
                <a:latin typeface="Comic Sans MS" pitchFamily="66" charset="0"/>
              </a:rPr>
              <a:t>Internecie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poprawność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wprowadzonych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danych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obliczenia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punktów</a:t>
            </a:r>
            <a:r>
              <a:rPr lang="en-GB" b="1" dirty="0" smtClean="0">
                <a:latin typeface="Comic Sans MS" pitchFamily="66" charset="0"/>
              </a:rPr>
              <a:t>, a w </a:t>
            </a:r>
            <a:r>
              <a:rPr lang="en-GB" b="1" dirty="0" err="1" smtClean="0">
                <a:latin typeface="Comic Sans MS" pitchFamily="66" charset="0"/>
              </a:rPr>
              <a:t>przypadku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nieprawidłowości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będzie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mógł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zgłosić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się</a:t>
            </a:r>
            <a:r>
              <a:rPr lang="en-GB" b="1" dirty="0" smtClean="0">
                <a:latin typeface="Comic Sans MS" pitchFamily="66" charset="0"/>
              </a:rPr>
              <a:t> do </a:t>
            </a:r>
            <a:r>
              <a:rPr lang="en-GB" b="1" dirty="0" err="1" smtClean="0">
                <a:latin typeface="Comic Sans MS" pitchFamily="66" charset="0"/>
              </a:rPr>
              <a:t>szkoły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pierwszego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wyboru</a:t>
            </a:r>
            <a:r>
              <a:rPr lang="en-GB" b="1" dirty="0" smtClean="0">
                <a:latin typeface="Comic Sans MS" pitchFamily="66" charset="0"/>
              </a:rPr>
              <a:t>.</a:t>
            </a:r>
            <a:endParaRPr lang="pl-PL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81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638426" y="403227"/>
            <a:ext cx="7793037" cy="865534"/>
          </a:xfrm>
        </p:spPr>
        <p:txBody>
          <a:bodyPr>
            <a:normAutofit/>
          </a:bodyPr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pl-P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lipca 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r. godz.10.00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2349996" y="1772816"/>
            <a:ext cx="7772400" cy="3528392"/>
          </a:xfr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  <p:txBody>
          <a:bodyPr>
            <a:normAutofit lnSpcReduction="10000"/>
          </a:bodyPr>
          <a:lstStyle/>
          <a:p>
            <a:pPr marL="606425" indent="-606425">
              <a:buFont typeface="Wingdings 2"/>
              <a:buChar char="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W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tym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dniu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stronie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Waszych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kont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oraz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listach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wywieszonych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w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Twojej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  <a:latin typeface="Comic Sans MS" pitchFamily="66" charset="0"/>
              </a:rPr>
              <a:t>szkole</a:t>
            </a:r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  <a:latin typeface="Comic Sans MS" pitchFamily="66" charset="0"/>
              </a:rPr>
              <a:t>pierwszego</a:t>
            </a:r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u="sng" dirty="0" err="1" smtClean="0">
                <a:solidFill>
                  <a:schemeClr val="tx1"/>
                </a:solidFill>
                <a:latin typeface="Comic Sans MS" pitchFamily="66" charset="0"/>
              </a:rPr>
              <a:t>wyboru</a:t>
            </a:r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znajdziesz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informację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, do 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którego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oddziału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się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itchFamily="66" charset="0"/>
              </a:rPr>
              <a:t>dostałeś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pl-PL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606425" indent="-606425">
              <a:buFont typeface="Wingdings 2"/>
              <a:buChar char="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pl-PL" b="1" dirty="0" smtClean="0">
                <a:latin typeface="Comic Sans MS" pitchFamily="66" charset="0"/>
              </a:rPr>
              <a:t>Podanie do publicznej wiadomości przez komisję rekrutacyjną listy kandydatów zakwalifikowanych i kandydatów        niezakwalifikowanych.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606425" indent="-606425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606425" indent="-606425"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en-GB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8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673350" y="403227"/>
            <a:ext cx="7524750" cy="865534"/>
          </a:xfrm>
        </p:spPr>
        <p:txBody>
          <a:bodyPr/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Od dnia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lipca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lipca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do godz.14.00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133972" y="1772816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606425" indent="-606425">
              <a:spcBef>
                <a:spcPts val="700"/>
              </a:spcBef>
              <a:buFont typeface="Wingdings 2"/>
              <a:buChar char="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en-GB" dirty="0" smtClean="0">
                <a:latin typeface="Comic Sans MS" pitchFamily="66" charset="0"/>
              </a:rPr>
              <a:t>Po </a:t>
            </a:r>
            <a:r>
              <a:rPr lang="en-GB" dirty="0" err="1" smtClean="0">
                <a:latin typeface="Comic Sans MS" pitchFamily="66" charset="0"/>
              </a:rPr>
              <a:t>uzyskaniu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informacji</a:t>
            </a:r>
            <a:r>
              <a:rPr lang="en-GB" dirty="0" smtClean="0">
                <a:latin typeface="Comic Sans MS" pitchFamily="66" charset="0"/>
              </a:rPr>
              <a:t> o </a:t>
            </a:r>
            <a:r>
              <a:rPr lang="en-GB" dirty="0" err="1" smtClean="0">
                <a:latin typeface="Comic Sans MS" pitchFamily="66" charset="0"/>
              </a:rPr>
              <a:t>przydziale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miejsca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pl-PL" u="sng" dirty="0" smtClean="0">
                <a:solidFill>
                  <a:srgbClr val="0070C0"/>
                </a:solidFill>
                <a:latin typeface="Comic Sans MS" pitchFamily="66" charset="0"/>
              </a:rPr>
              <a:t>oryginały dokumentów</a:t>
            </a: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dostarczacie do szkoły, do której się dostaliście, a tym samym potwierdzacie wolę podjęcia nauki.</a:t>
            </a:r>
          </a:p>
          <a:p>
            <a:pPr marL="0" indent="0">
              <a:spcBef>
                <a:spcPts val="7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pl-PL" sz="2200" i="1" dirty="0" smtClean="0">
                <a:latin typeface="Comic Sans MS" pitchFamily="66" charset="0"/>
              </a:rPr>
              <a:t>(Potwierdzenie </a:t>
            </a:r>
            <a:r>
              <a:rPr lang="pl-PL" sz="2200" i="1" dirty="0">
                <a:latin typeface="Comic Sans MS" pitchFamily="66" charset="0"/>
              </a:rPr>
              <a:t>przez </a:t>
            </a:r>
            <a:r>
              <a:rPr lang="pl-PL" sz="2200" i="1" dirty="0" smtClean="0">
                <a:latin typeface="Comic Sans MS" pitchFamily="66" charset="0"/>
              </a:rPr>
              <a:t>rodzica kandydata </a:t>
            </a:r>
            <a:r>
              <a:rPr lang="pl-PL" sz="2200" i="1" dirty="0">
                <a:latin typeface="Comic Sans MS" pitchFamily="66" charset="0"/>
              </a:rPr>
              <a:t>woli </a:t>
            </a:r>
            <a:r>
              <a:rPr lang="pl-PL" sz="2200" i="1" dirty="0" smtClean="0">
                <a:latin typeface="Comic Sans MS" pitchFamily="66" charset="0"/>
              </a:rPr>
              <a:t>przyjęcia              w </a:t>
            </a:r>
            <a:r>
              <a:rPr lang="pl-PL" sz="2200" i="1" dirty="0">
                <a:latin typeface="Comic Sans MS" pitchFamily="66" charset="0"/>
              </a:rPr>
              <a:t>postaci przedłożenia </a:t>
            </a:r>
            <a:r>
              <a:rPr lang="pl-PL" sz="2200" i="1" dirty="0" smtClean="0">
                <a:latin typeface="Comic Sans MS" pitchFamily="66" charset="0"/>
              </a:rPr>
              <a:t>oryginału świadectwa </a:t>
            </a:r>
            <a:r>
              <a:rPr lang="pl-PL" sz="2200" i="1" dirty="0">
                <a:latin typeface="Comic Sans MS" pitchFamily="66" charset="0"/>
              </a:rPr>
              <a:t>ukończenia </a:t>
            </a:r>
            <a:r>
              <a:rPr lang="pl-PL" sz="2200" i="1" dirty="0" smtClean="0">
                <a:latin typeface="Comic Sans MS" pitchFamily="66" charset="0"/>
              </a:rPr>
              <a:t>gimnazjum i </a:t>
            </a:r>
            <a:r>
              <a:rPr lang="pl-PL" sz="2200" i="1" dirty="0">
                <a:latin typeface="Comic Sans MS" pitchFamily="66" charset="0"/>
              </a:rPr>
              <a:t>oryginału zaświadczenia </a:t>
            </a:r>
            <a:r>
              <a:rPr lang="pl-PL" sz="2200" i="1" dirty="0" smtClean="0">
                <a:latin typeface="Comic Sans MS" pitchFamily="66" charset="0"/>
              </a:rPr>
              <a:t>o wynikach </a:t>
            </a:r>
            <a:r>
              <a:rPr lang="pl-PL" sz="2200" i="1" dirty="0">
                <a:latin typeface="Comic Sans MS" pitchFamily="66" charset="0"/>
              </a:rPr>
              <a:t>egzaminu </a:t>
            </a:r>
            <a:r>
              <a:rPr lang="pl-PL" sz="2200" i="1" dirty="0" smtClean="0">
                <a:latin typeface="Comic Sans MS" pitchFamily="66" charset="0"/>
              </a:rPr>
              <a:t>gimnazjalnego).</a:t>
            </a:r>
            <a:endParaRPr lang="en-GB" sz="2200" i="1" dirty="0" smtClean="0">
              <a:latin typeface="Comic Sans MS" pitchFamily="66" charset="0"/>
            </a:endParaRPr>
          </a:p>
          <a:p>
            <a:pPr marL="606425" indent="-606425">
              <a:spcBef>
                <a:spcPts val="5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UWAGA!</a:t>
            </a:r>
          </a:p>
          <a:p>
            <a:pPr marL="606425" indent="-606425">
              <a:spcBef>
                <a:spcPts val="500"/>
              </a:spcBef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en-GB" sz="2000" dirty="0">
                <a:latin typeface="Comic Sans MS" pitchFamily="66" charset="0"/>
              </a:rPr>
              <a:t>        </a:t>
            </a:r>
            <a:r>
              <a:rPr lang="en-GB" sz="2600" b="1" dirty="0" err="1">
                <a:latin typeface="Comic Sans MS" pitchFamily="66" charset="0"/>
              </a:rPr>
              <a:t>Jeżeli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wymagane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dokumenty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nie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zostaną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dostarczone</a:t>
            </a:r>
            <a:r>
              <a:rPr lang="en-GB" sz="2600" b="1" dirty="0">
                <a:latin typeface="Comic Sans MS" pitchFamily="66" charset="0"/>
              </a:rPr>
              <a:t> w </a:t>
            </a:r>
            <a:r>
              <a:rPr lang="en-GB" sz="2600" b="1" dirty="0" err="1">
                <a:latin typeface="Comic Sans MS" pitchFamily="66" charset="0"/>
              </a:rPr>
              <a:t>terminie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oznacza</a:t>
            </a:r>
            <a:r>
              <a:rPr lang="en-GB" sz="2600" b="1" dirty="0">
                <a:latin typeface="Comic Sans MS" pitchFamily="66" charset="0"/>
              </a:rPr>
              <a:t> to </a:t>
            </a:r>
            <a:r>
              <a:rPr lang="en-GB" sz="2600" b="1" dirty="0" err="1">
                <a:latin typeface="Comic Sans MS" pitchFamily="66" charset="0"/>
              </a:rPr>
              <a:t>rezygnację</a:t>
            </a:r>
            <a:r>
              <a:rPr lang="en-GB" sz="2600" b="1" dirty="0">
                <a:latin typeface="Comic Sans MS" pitchFamily="66" charset="0"/>
              </a:rPr>
              <a:t> z </a:t>
            </a:r>
            <a:r>
              <a:rPr lang="en-GB" sz="2600" b="1" dirty="0" err="1">
                <a:latin typeface="Comic Sans MS" pitchFamily="66" charset="0"/>
              </a:rPr>
              <a:t>kandydowania</a:t>
            </a:r>
            <a:r>
              <a:rPr lang="en-GB" sz="2600" b="1" dirty="0">
                <a:latin typeface="Comic Sans MS" pitchFamily="66" charset="0"/>
              </a:rPr>
              <a:t> do </a:t>
            </a:r>
            <a:r>
              <a:rPr lang="en-GB" sz="2600" b="1" dirty="0" err="1">
                <a:latin typeface="Comic Sans MS" pitchFamily="66" charset="0"/>
              </a:rPr>
              <a:t>tego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oddziału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i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skreślenie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smtClean="0">
                <a:latin typeface="Comic Sans MS" pitchFamily="66" charset="0"/>
              </a:rPr>
              <a:t> </a:t>
            </a:r>
            <a:r>
              <a:rPr lang="en-GB" sz="2600" b="1" dirty="0">
                <a:latin typeface="Comic Sans MS" pitchFamily="66" charset="0"/>
              </a:rPr>
              <a:t>z </a:t>
            </a:r>
            <a:r>
              <a:rPr lang="en-GB" sz="2600" b="1" dirty="0" err="1">
                <a:latin typeface="Comic Sans MS" pitchFamily="66" charset="0"/>
              </a:rPr>
              <a:t>listy</a:t>
            </a:r>
            <a:r>
              <a:rPr lang="en-GB" sz="2600" b="1" dirty="0">
                <a:latin typeface="Comic Sans MS" pitchFamily="66" charset="0"/>
              </a:rPr>
              <a:t> </a:t>
            </a:r>
            <a:r>
              <a:rPr lang="en-GB" sz="2600" b="1" dirty="0" err="1">
                <a:latin typeface="Comic Sans MS" pitchFamily="66" charset="0"/>
              </a:rPr>
              <a:t>zakwalifikowanych</a:t>
            </a:r>
            <a:r>
              <a:rPr lang="en-GB" sz="2600" b="1" dirty="0">
                <a:latin typeface="Comic Sans MS" pitchFamily="66" charset="0"/>
              </a:rPr>
              <a:t> do </a:t>
            </a:r>
            <a:r>
              <a:rPr lang="en-GB" sz="2600" b="1" dirty="0" err="1">
                <a:latin typeface="Comic Sans MS" pitchFamily="66" charset="0"/>
              </a:rPr>
              <a:t>przyjęcia</a:t>
            </a:r>
            <a:r>
              <a:rPr lang="en-GB" sz="2600" b="1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84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36787" y="714375"/>
            <a:ext cx="7793038" cy="623888"/>
          </a:xfrm>
        </p:spPr>
        <p:txBody>
          <a:bodyPr>
            <a:normAutofit/>
          </a:bodyPr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 lipca 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pl-P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godz.12.00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2566020" y="1772816"/>
            <a:ext cx="9001000" cy="4114800"/>
          </a:xfrm>
        </p:spPr>
        <p:txBody>
          <a:bodyPr>
            <a:normAutofit/>
          </a:bodyPr>
          <a:lstStyle/>
          <a:p>
            <a:pPr marL="6858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sz="4000" b="1" dirty="0">
                <a:latin typeface="Comic Sans MS" pitchFamily="66" charset="0"/>
              </a:rPr>
              <a:t>W</a:t>
            </a:r>
            <a:r>
              <a:rPr lang="en-GB" sz="4000" b="1" dirty="0" err="1">
                <a:latin typeface="Comic Sans MS" pitchFamily="66" charset="0"/>
              </a:rPr>
              <a:t>szystkie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szkoły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ponadgimnazjalne</a:t>
            </a:r>
            <a:r>
              <a:rPr lang="pl-PL" sz="4000" b="1" dirty="0" smtClean="0">
                <a:latin typeface="Comic Sans MS" pitchFamily="66" charset="0"/>
              </a:rPr>
              <a:t>/ponadpodstawowe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ogłoszą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listy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kandydatów</a:t>
            </a:r>
            <a:r>
              <a:rPr lang="en-GB" sz="4000" b="1" dirty="0">
                <a:latin typeface="Comic Sans MS" pitchFamily="66" charset="0"/>
              </a:rPr>
              <a:t>, </a:t>
            </a:r>
            <a:r>
              <a:rPr lang="en-GB" sz="4000" b="1" dirty="0" err="1">
                <a:latin typeface="Comic Sans MS" pitchFamily="66" charset="0"/>
              </a:rPr>
              <a:t>którzy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złożyli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oryginały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dokumentów</a:t>
            </a:r>
            <a:r>
              <a:rPr lang="en-GB" sz="4000" b="1" dirty="0">
                <a:latin typeface="Comic Sans MS" pitchFamily="66" charset="0"/>
              </a:rPr>
              <a:t>, a </a:t>
            </a:r>
            <a:r>
              <a:rPr lang="en-GB" sz="4000" b="1" dirty="0" err="1">
                <a:latin typeface="Comic Sans MS" pitchFamily="66" charset="0"/>
              </a:rPr>
              <a:t>tym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samym</a:t>
            </a:r>
            <a:r>
              <a:rPr lang="en-GB" sz="4000" b="1" dirty="0">
                <a:latin typeface="Comic Sans MS" pitchFamily="66" charset="0"/>
              </a:rPr>
              <a:t> </a:t>
            </a:r>
            <a:r>
              <a:rPr lang="en-GB" sz="4000" b="1" dirty="0" err="1" smtClean="0">
                <a:latin typeface="Comic Sans MS" pitchFamily="66" charset="0"/>
              </a:rPr>
              <a:t>zostali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err="1">
                <a:latin typeface="Comic Sans MS" pitchFamily="66" charset="0"/>
              </a:rPr>
              <a:t>przyjęci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pl-PL" sz="4000" b="1" dirty="0" smtClean="0">
              <a:latin typeface="Comic Sans MS" pitchFamily="66" charset="0"/>
            </a:endParaRPr>
          </a:p>
          <a:p>
            <a:pPr marL="68580" indent="0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l-PL" sz="2000" b="1" dirty="0" smtClean="0">
              <a:latin typeface="Comic Sans MS" panose="030F0702030302020204" pitchFamily="66" charset="0"/>
            </a:endParaRPr>
          </a:p>
          <a:p>
            <a:pPr marL="68580" indent="0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l-PL" sz="2000" b="1" dirty="0">
              <a:latin typeface="Comic Sans MS" panose="030F0702030302020204" pitchFamily="66" charset="0"/>
            </a:endParaRPr>
          </a:p>
          <a:p>
            <a:pPr marL="68580" indent="0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sz="2000" b="1" dirty="0" smtClean="0">
                <a:latin typeface="Comic Sans MS" panose="030F0702030302020204" pitchFamily="66" charset="0"/>
              </a:rPr>
              <a:t>(Podanie </a:t>
            </a:r>
            <a:r>
              <a:rPr lang="pl-PL" sz="2000" b="1" dirty="0">
                <a:latin typeface="Comic Sans MS" panose="030F0702030302020204" pitchFamily="66" charset="0"/>
              </a:rPr>
              <a:t>do publicznej </a:t>
            </a:r>
            <a:r>
              <a:rPr lang="pl-PL" sz="2000" b="1" dirty="0" smtClean="0">
                <a:latin typeface="Comic Sans MS" panose="030F0702030302020204" pitchFamily="66" charset="0"/>
              </a:rPr>
              <a:t>wiadomości przez </a:t>
            </a:r>
            <a:r>
              <a:rPr lang="pl-PL" sz="2000" b="1" dirty="0">
                <a:latin typeface="Comic Sans MS" panose="030F0702030302020204" pitchFamily="66" charset="0"/>
              </a:rPr>
              <a:t>komisję rekrutacyjną </a:t>
            </a:r>
            <a:r>
              <a:rPr lang="pl-PL" sz="2000" b="1" dirty="0" smtClean="0">
                <a:latin typeface="Comic Sans MS" panose="030F0702030302020204" pitchFamily="66" charset="0"/>
              </a:rPr>
              <a:t>list kandydatów przyjętych i </a:t>
            </a:r>
            <a:r>
              <a:rPr lang="pl-PL" sz="2000" b="1" dirty="0">
                <a:latin typeface="Comic Sans MS" panose="030F0702030302020204" pitchFamily="66" charset="0"/>
              </a:rPr>
              <a:t>kandydatów </a:t>
            </a:r>
            <a:r>
              <a:rPr lang="pl-PL" sz="2000" b="1" dirty="0" smtClean="0">
                <a:latin typeface="Comic Sans MS" panose="030F0702030302020204" pitchFamily="66" charset="0"/>
              </a:rPr>
              <a:t>nieprzyjętych).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4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>Od </a:t>
            </a:r>
            <a:r>
              <a:rPr lang="pl-PL" dirty="0">
                <a:latin typeface="Comic Sans MS" panose="030F0702030302020204" pitchFamily="66" charset="0"/>
              </a:rPr>
              <a:t>12 lipca 2019 r</a:t>
            </a:r>
            <a:r>
              <a:rPr lang="pl-PL" dirty="0" smtClean="0">
                <a:latin typeface="Comic Sans MS" panose="030F0702030302020204" pitchFamily="66" charset="0"/>
              </a:rPr>
              <a:t>.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do 08 sierpnia 2019 r</a:t>
            </a:r>
            <a:r>
              <a:rPr lang="pl-PL" dirty="0" smtClean="0">
                <a:latin typeface="Comic Sans MS" panose="030F0702030302020204" pitchFamily="66" charset="0"/>
              </a:rPr>
              <a:t>.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8565" y="2132856"/>
            <a:ext cx="9032352" cy="22608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</a:rPr>
              <a:t>Postępowanie odwoławcze w </a:t>
            </a:r>
            <a:r>
              <a:rPr lang="pl-PL" dirty="0" smtClean="0">
                <a:latin typeface="Comic Sans MS" panose="030F0702030302020204" pitchFamily="66" charset="0"/>
              </a:rPr>
              <a:t>postępowaniu</a:t>
            </a:r>
            <a:endParaRPr lang="pl-PL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</a:rPr>
              <a:t>rekrutacyjnym - art. 158 ust. 6-9 u. p. o. oraz art</a:t>
            </a:r>
            <a:r>
              <a:rPr lang="pl-PL" dirty="0" smtClean="0">
                <a:latin typeface="Comic Sans MS" panose="030F0702030302020204" pitchFamily="66" charset="0"/>
              </a:rPr>
              <a:t>.</a:t>
            </a:r>
            <a:endParaRPr lang="pl-PL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</a:rPr>
              <a:t>20zc u. o. </a:t>
            </a:r>
            <a:r>
              <a:rPr lang="pl-PL" dirty="0" err="1">
                <a:latin typeface="Comic Sans MS" panose="030F0702030302020204" pitchFamily="66" charset="0"/>
              </a:rPr>
              <a:t>s.o</a:t>
            </a:r>
            <a:r>
              <a:rPr lang="pl-PL" dirty="0">
                <a:latin typeface="Comic Sans MS" panose="030F0702030302020204" pitchFamily="66" charset="0"/>
              </a:rPr>
              <a:t>. w zw. z art. 149 ust. 4, art. 155 ust. 4</a:t>
            </a:r>
            <a:r>
              <a:rPr lang="pl-PL" dirty="0" smtClean="0">
                <a:latin typeface="Comic Sans MS" panose="030F0702030302020204" pitchFamily="66" charset="0"/>
              </a:rPr>
              <a:t>,</a:t>
            </a:r>
            <a:endParaRPr lang="pl-PL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dirty="0">
                <a:latin typeface="Comic Sans MS" panose="030F0702030302020204" pitchFamily="66" charset="0"/>
              </a:rPr>
              <a:t>art.203 u. p. w. u. p. o., art.165 ust.3 u. p. w. u. p.o.</a:t>
            </a:r>
          </a:p>
          <a:p>
            <a:pPr marL="0" indent="0" algn="ctr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710036" y="0"/>
            <a:ext cx="6208042" cy="58090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Rekrutacja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uzupełniająca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14181"/>
              </p:ext>
            </p:extLst>
          </p:nvPr>
        </p:nvGraphicFramePr>
        <p:xfrm>
          <a:off x="2205980" y="692696"/>
          <a:ext cx="7704856" cy="6018818"/>
        </p:xfrm>
        <a:graphic>
          <a:graphicData uri="http://schemas.openxmlformats.org/drawingml/2006/table">
            <a:tbl>
              <a:tblPr firstRow="1" firstCol="1" bandRow="1"/>
              <a:tblGrid>
                <a:gridCol w="4934953"/>
                <a:gridCol w="2769903"/>
              </a:tblGrid>
              <a:tr h="697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Złożenie wniosku o przyjęcie do szkoły ponadpodstawowej/ponadgimnazjalnej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12 lipca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14 sierpnia 2019 r.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6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Weryfikacja przez komisję rekrutacyjną wniosków o przyjęcie do szkoły i dokumentów potwierdzających spełnianie przez kandydata warunków lub kryteriów branych pod uwagę w postępowaniu rekrutacyjnym,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12 lipca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14 sierpnia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godz. 9.00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9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Podanie do publicznej wiadomości przez komisję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rekrutacyjną listy kandydatów zakwalifikowanych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kandydatów niezakwalifikowanych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sierpnia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godz.10.00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1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Przedłożenie przez rodzica kandydata lub kandydata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pełnoletniego oryginału świadectwa ukończenia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szkoły podstawowej/ gimnazjum i oryginału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zaświadczenia o wynikach egzaminu ósmoklasisty/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gimnazjalnego.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28 sierpnia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godz.14.00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Podanie do publicznej wiadomości przez komisję rekrutacyjną listy kandydatów przyjętych i kandydatów nieprzyjętych.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sierpnia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godz. 15.00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6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Postępowanie odwoławcze w postępowaniu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rekrutacyjnym - art. 158 ust. 6-9 u. p. o. oraz art.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20zc u. o. </a:t>
                      </a:r>
                      <a:r>
                        <a:rPr lang="pl-P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s.o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w zw. z art. 149 ust. 4, art. 155 ust. 4,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art.203 u. p. w. u. p. o., art.165 ust.3 u. p. w. u. p.o.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29 sierpnia 2019 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25 września 2019 r.</a:t>
                      </a:r>
                    </a:p>
                  </a:txBody>
                  <a:tcPr marL="65278" marR="6527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102524" y="5517232"/>
            <a:ext cx="3096344" cy="824112"/>
          </a:xfrm>
        </p:spPr>
        <p:txBody>
          <a:bodyPr>
            <a:normAutofit/>
          </a:bodyPr>
          <a:lstStyle/>
          <a:p>
            <a:r>
              <a:rPr lang="pl-PL" sz="1400" dirty="0">
                <a:latin typeface="Comic Sans MS" panose="030F0702030302020204" pitchFamily="66" charset="0"/>
              </a:rPr>
              <a:t>Opracowanie: Alina </a:t>
            </a:r>
            <a:r>
              <a:rPr lang="pl-PL" sz="1400" dirty="0" smtClean="0">
                <a:latin typeface="Comic Sans MS" panose="030F0702030302020204" pitchFamily="66" charset="0"/>
              </a:rPr>
              <a:t>Urbańska </a:t>
            </a:r>
            <a:r>
              <a:rPr lang="pl-PL" sz="1400" dirty="0">
                <a:latin typeface="Comic Sans MS" panose="030F0702030302020204" pitchFamily="66" charset="0"/>
              </a:rPr>
              <a:t>doradca zawodowy</a:t>
            </a:r>
            <a:br>
              <a:rPr lang="pl-PL" sz="1400" dirty="0">
                <a:latin typeface="Comic Sans MS" panose="030F0702030302020204" pitchFamily="66" charset="0"/>
              </a:rPr>
            </a:br>
            <a:r>
              <a:rPr lang="pl-PL" sz="1400" dirty="0">
                <a:latin typeface="Comic Sans MS" panose="030F0702030302020204" pitchFamily="66" charset="0"/>
              </a:rPr>
              <a:t>Szkolny Ośrodek Kariery „Kreator”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2954972" y="1268760"/>
            <a:ext cx="7406640" cy="2664296"/>
          </a:xfrm>
          <a:ln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  <a:defRPr/>
            </a:pPr>
            <a:endParaRPr lang="pl-PL" dirty="0" smtClean="0"/>
          </a:p>
          <a:p>
            <a:pPr>
              <a:buFont typeface="Wingdings 2" pitchFamily="18" charset="2"/>
              <a:buNone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pl-PL" sz="60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POWODZENIA,</a:t>
            </a:r>
            <a:endParaRPr lang="pl-PL" sz="6000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pl-PL" sz="6000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pl-PL" sz="60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DOBRYCH WYBORÓW!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5733256"/>
            <a:ext cx="1798632" cy="97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260648"/>
            <a:ext cx="1440160" cy="82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48" y="260648"/>
            <a:ext cx="1080120" cy="12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881448" y="1656920"/>
            <a:ext cx="6976030" cy="4102169"/>
          </a:xfrm>
        </p:spPr>
        <p:txBody>
          <a:bodyPr/>
          <a:lstStyle/>
          <a:p>
            <a:pPr marL="109695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sz="1999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0C93654F-529C-4520-A750-BFCF4653F9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4945" y="1523272"/>
          <a:ext cx="6976029" cy="423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337">
                  <a:extLst>
                    <a:ext uri="{9D8B030D-6E8A-4147-A177-3AD203B41FA5}">
                      <a16:colId xmlns:a16="http://schemas.microsoft.com/office/drawing/2014/main" xmlns="" val="3306140233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xmlns="" val="1091138352"/>
                    </a:ext>
                  </a:extLst>
                </a:gridCol>
                <a:gridCol w="1612748">
                  <a:extLst>
                    <a:ext uri="{9D8B030D-6E8A-4147-A177-3AD203B41FA5}">
                      <a16:colId xmlns:a16="http://schemas.microsoft.com/office/drawing/2014/main" xmlns="" val="3991585832"/>
                    </a:ext>
                  </a:extLst>
                </a:gridCol>
              </a:tblGrid>
              <a:tr h="140133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Przedmioty realizowane </a:t>
                      </a:r>
                    </a:p>
                    <a:p>
                      <a:pPr algn="ctr"/>
                      <a:r>
                        <a:rPr lang="pl-PL" sz="1800" dirty="0"/>
                        <a:t>w zakresie rozszerzonym/ profile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94212057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j. polski, historia,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292679880"/>
                  </a:ext>
                </a:extLst>
              </a:tr>
              <a:tr h="680678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matematyka, informatyka, j. obcy</a:t>
                      </a:r>
                    </a:p>
                  </a:txBody>
                  <a:tcPr marL="91416" marR="91416" marT="45708" marB="4570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75565261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matematyka, geografia, j. obcy</a:t>
                      </a:r>
                    </a:p>
                  </a:txBody>
                  <a:tcPr marL="91416" marR="91416" marT="45708" marB="45708" anchor="ctr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230670199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matematyka, fizyka,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286737467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biologia, chemia,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 / 64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 / 64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546249315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/>
                        <a:t>Razem: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 / 160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5 / 160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1445826545"/>
                  </a:ext>
                </a:extLst>
              </a:tr>
            </a:tbl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xmlns="" id="{93A70499-D791-4D67-B399-06C69CE3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75" y="2289687"/>
            <a:ext cx="3498068" cy="245580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II Liceum Ogólnokształcące w Chojnicach,        ul. Świętopełka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6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16972" y="1629269"/>
            <a:ext cx="7655797" cy="3776638"/>
          </a:xfrm>
        </p:spPr>
        <p:txBody>
          <a:bodyPr/>
          <a:lstStyle/>
          <a:p>
            <a:pPr marL="109695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sz="1999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0C93654F-529C-4520-A750-BFCF4653F9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7145" y="995797"/>
          <a:ext cx="7205829" cy="486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672">
                  <a:extLst>
                    <a:ext uri="{9D8B030D-6E8A-4147-A177-3AD203B41FA5}">
                      <a16:colId xmlns:a16="http://schemas.microsoft.com/office/drawing/2014/main" xmlns="" val="3306140233"/>
                    </a:ext>
                  </a:extLst>
                </a:gridCol>
                <a:gridCol w="1735284">
                  <a:extLst>
                    <a:ext uri="{9D8B030D-6E8A-4147-A177-3AD203B41FA5}">
                      <a16:colId xmlns:a16="http://schemas.microsoft.com/office/drawing/2014/main" xmlns="" val="1091138352"/>
                    </a:ext>
                  </a:extLst>
                </a:gridCol>
                <a:gridCol w="1665873">
                  <a:extLst>
                    <a:ext uri="{9D8B030D-6E8A-4147-A177-3AD203B41FA5}">
                      <a16:colId xmlns:a16="http://schemas.microsoft.com/office/drawing/2014/main" xmlns="" val="3991585832"/>
                    </a:ext>
                  </a:extLst>
                </a:gridCol>
              </a:tblGrid>
              <a:tr h="10966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Przedmioty realizowane </a:t>
                      </a:r>
                    </a:p>
                    <a:p>
                      <a:pPr algn="ctr"/>
                      <a:r>
                        <a:rPr lang="pl-PL" sz="1800" dirty="0"/>
                        <a:t>w zakresie rozszerzonym LO/</a:t>
                      </a:r>
                    </a:p>
                    <a:p>
                      <a:pPr algn="ctr"/>
                      <a:r>
                        <a:rPr lang="pl-PL" sz="1800" dirty="0"/>
                        <a:t>technikum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2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200" dirty="0"/>
                        <a:t>(l. oddz. i l. miejsc)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94212057"/>
                  </a:ext>
                </a:extLst>
              </a:tr>
              <a:tr h="365538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Liceum Ogólnokształcące im. Filomatów Chojnickich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2679880"/>
                  </a:ext>
                </a:extLst>
              </a:tr>
              <a:tr h="478430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j. polski, historia,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7556526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j. polski, biologia,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23067019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geografia, WOS,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286737467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matematyka, fizyka,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546249315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biologia, chemia,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29868015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/>
                        <a:t>Razem: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 / 160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5 / 160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938187324"/>
                  </a:ext>
                </a:extLst>
              </a:tr>
              <a:tr h="365538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Technikum im. Stefana Bieszka w Chojnicach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4911283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/>
                        <a:t>tech. ekonomista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3111321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/>
                        <a:t>tech. handlowiec / informatyk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259353772"/>
                  </a:ext>
                </a:extLst>
              </a:tr>
            </a:tbl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xmlns="" id="{3E503094-0356-43FD-8C34-30146C6A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99" b="1" spc="0" dirty="0">
                <a:solidFill>
                  <a:schemeClr val="bg1"/>
                </a:solidFill>
                <a:latin typeface="Century Gothic" panose="020B0502020202020204"/>
              </a:rPr>
              <a:t>Zespół Szkół        w Chojnicach,</a:t>
            </a:r>
            <a:br>
              <a:rPr lang="pl-PL" sz="2799" b="1" spc="0" dirty="0">
                <a:solidFill>
                  <a:schemeClr val="bg1"/>
                </a:solidFill>
                <a:latin typeface="Century Gothic" panose="020B0502020202020204"/>
              </a:rPr>
            </a:br>
            <a:r>
              <a:rPr lang="pl-PL" sz="2799" b="1" spc="0" dirty="0">
                <a:solidFill>
                  <a:schemeClr val="bg1"/>
                </a:solidFill>
                <a:latin typeface="Century Gothic" panose="020B0502020202020204"/>
              </a:rPr>
              <a:t>ul. Nowe Miasto 4-6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638426" y="339726"/>
            <a:ext cx="7793037" cy="1192213"/>
          </a:xfrm>
        </p:spPr>
        <p:txBody>
          <a:bodyPr>
            <a:normAutofit/>
          </a:bodyPr>
          <a:lstStyle/>
          <a:p>
            <a:pPr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Analiza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szans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dostania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się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2705100" y="2017713"/>
            <a:ext cx="7772400" cy="411480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Ilość oddziałów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najpopularniejsze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Przewidywana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liczba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miejsc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Przedmioty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punktowane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Dodatkowe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punkty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Wyniki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egzaminu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ósmoklasisty/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gimnazjalnego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577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22960" y="190409"/>
            <a:ext cx="7990807" cy="12805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99" b="1" dirty="0"/>
              <a:t>Technikum nr 1 w Chojnicach ul. Kościerska 11</a:t>
            </a:r>
            <a:br>
              <a:rPr lang="pl-PL" sz="2799" b="1" dirty="0"/>
            </a:br>
            <a:r>
              <a:rPr lang="pl-PL" sz="2799" b="1" dirty="0"/>
              <a:t>     </a:t>
            </a:r>
            <a:r>
              <a:rPr lang="pl-PL" sz="1999" b="1" dirty="0"/>
              <a:t>(do 31.08.2019 r. Zespół Szkół Ponadgimnazjalnych nr 1 </a:t>
            </a:r>
            <a:br>
              <a:rPr lang="pl-PL" sz="1999" b="1" dirty="0"/>
            </a:br>
            <a:r>
              <a:rPr lang="pl-PL" sz="1999" b="1" dirty="0"/>
              <a:t>         im. Tajnej Organizacji Wojskowej „Gryf Pomorski” w Chojnicach)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D87B30E-BE6D-476C-9D91-831ED926FF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9272" y="1091565"/>
          <a:ext cx="7009574" cy="467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615">
                  <a:extLst>
                    <a:ext uri="{9D8B030D-6E8A-4147-A177-3AD203B41FA5}">
                      <a16:colId xmlns:a16="http://schemas.microsoft.com/office/drawing/2014/main" xmlns="" val="4181197252"/>
                    </a:ext>
                  </a:extLst>
                </a:gridCol>
                <a:gridCol w="1882114">
                  <a:extLst>
                    <a:ext uri="{9D8B030D-6E8A-4147-A177-3AD203B41FA5}">
                      <a16:colId xmlns:a16="http://schemas.microsoft.com/office/drawing/2014/main" xmlns="" val="872981438"/>
                    </a:ext>
                  </a:extLst>
                </a:gridCol>
                <a:gridCol w="1906845">
                  <a:extLst>
                    <a:ext uri="{9D8B030D-6E8A-4147-A177-3AD203B41FA5}">
                      <a16:colId xmlns:a16="http://schemas.microsoft.com/office/drawing/2014/main" xmlns="" val="1793865082"/>
                    </a:ext>
                  </a:extLst>
                </a:gridCol>
              </a:tblGrid>
              <a:tr h="139759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kierunku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10943369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mechanik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3720897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mechatronik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77690694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elektryk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1170617647"/>
                  </a:ext>
                </a:extLst>
              </a:tr>
              <a:tr h="4433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technik elektronik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89689373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informatyk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84891751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technik budownictwa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062886695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technik urządzeń i systemów energetyki odnawialnej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84871899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/>
                        <a:t>Razem: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 / 160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 / 160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665443566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EB2F17A-115D-44E5-9DF7-95AC8BAEF1F8}"/>
              </a:ext>
            </a:extLst>
          </p:cNvPr>
          <p:cNvSpPr/>
          <p:nvPr/>
        </p:nvSpPr>
        <p:spPr>
          <a:xfrm>
            <a:off x="1076877" y="2305907"/>
            <a:ext cx="3112292" cy="224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799" b="1" kern="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Technikum nr 1 w Chojnicach    ul. Kościerska 11</a:t>
            </a:r>
            <a:br>
              <a:rPr lang="pl-PL" sz="2799" b="1" kern="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pl-PL" sz="1400" b="1" kern="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(do 31.08.2019 r. Zespół Szkół Ponadgimnazjalnych nr 1            im. Tajnej Organizacji Wojskowej „Gryf Pomorski” w Chojnicach) </a:t>
            </a:r>
            <a:endParaRPr lang="pl-PL" sz="1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D87B30E-BE6D-476C-9D91-831ED926FF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0396" y="1358962"/>
          <a:ext cx="6696958" cy="414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48">
                  <a:extLst>
                    <a:ext uri="{9D8B030D-6E8A-4147-A177-3AD203B41FA5}">
                      <a16:colId xmlns:a16="http://schemas.microsoft.com/office/drawing/2014/main" xmlns="" val="4181197252"/>
                    </a:ext>
                  </a:extLst>
                </a:gridCol>
                <a:gridCol w="1858507">
                  <a:extLst>
                    <a:ext uri="{9D8B030D-6E8A-4147-A177-3AD203B41FA5}">
                      <a16:colId xmlns:a16="http://schemas.microsoft.com/office/drawing/2014/main" xmlns="" val="872981438"/>
                    </a:ext>
                  </a:extLst>
                </a:gridCol>
                <a:gridCol w="1821803">
                  <a:extLst>
                    <a:ext uri="{9D8B030D-6E8A-4147-A177-3AD203B41FA5}">
                      <a16:colId xmlns:a16="http://schemas.microsoft.com/office/drawing/2014/main" xmlns="" val="1793865082"/>
                    </a:ext>
                  </a:extLst>
                </a:gridCol>
              </a:tblGrid>
              <a:tr h="139759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kierunku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10943369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rolnik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3720897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ekonomista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77690694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technik logistyk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1,5 / 48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1,5 / 48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1170617647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technik żywienia i usług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gastronomicznych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896893730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r>
                        <a:rPr lang="pl-PL" sz="1800" dirty="0"/>
                        <a:t>technik rachunkowości </a:t>
                      </a:r>
                      <a:r>
                        <a:rPr lang="pl-PL" sz="1800" dirty="0">
                          <a:solidFill>
                            <a:srgbClr val="FF0000"/>
                          </a:solidFill>
                        </a:rPr>
                        <a:t>(nowość!!!)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----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84891751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/>
                        <a:t>Razem: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 / </a:t>
                      </a:r>
                      <a:r>
                        <a:rPr lang="pl-PL" sz="1800" b="1" dirty="0" smtClean="0"/>
                        <a:t>160</a:t>
                      </a:r>
                      <a:endParaRPr lang="pl-PL" sz="1800" b="1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4 / 160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2062886695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E7AEF2-BA0E-4D7C-A0F0-69AE565F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Technikum nr 2 w Chojnicach,</a:t>
            </a:r>
            <a:br>
              <a:rPr lang="pl-PL" b="1" dirty="0"/>
            </a:br>
            <a:r>
              <a:rPr lang="pl-PL" b="1" dirty="0"/>
              <a:t>ul. Dworcowa </a:t>
            </a:r>
            <a:r>
              <a:rPr lang="pl-PL" sz="4399" b="1" dirty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57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D87B30E-BE6D-476C-9D91-831ED926FF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33235" y="1710425"/>
          <a:ext cx="6630011" cy="344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103">
                  <a:extLst>
                    <a:ext uri="{9D8B030D-6E8A-4147-A177-3AD203B41FA5}">
                      <a16:colId xmlns:a16="http://schemas.microsoft.com/office/drawing/2014/main" xmlns="" val="4181197252"/>
                    </a:ext>
                  </a:extLst>
                </a:gridCol>
                <a:gridCol w="1328024">
                  <a:extLst>
                    <a:ext uri="{9D8B030D-6E8A-4147-A177-3AD203B41FA5}">
                      <a16:colId xmlns:a16="http://schemas.microsoft.com/office/drawing/2014/main" xmlns="" val="872981438"/>
                    </a:ext>
                  </a:extLst>
                </a:gridCol>
                <a:gridCol w="1756884">
                  <a:extLst>
                    <a:ext uri="{9D8B030D-6E8A-4147-A177-3AD203B41FA5}">
                      <a16:colId xmlns:a16="http://schemas.microsoft.com/office/drawing/2014/main" xmlns="" val="1793865082"/>
                    </a:ext>
                  </a:extLst>
                </a:gridCol>
              </a:tblGrid>
              <a:tr h="161451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kierunku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10943369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technik hotelarstwa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3720897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tech. organizacji turystyki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77690694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tech. fotografii i multimediów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1170617647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tech. grafiki i poligrafii cyfrowej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89689373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/>
                        <a:t>Razem: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2 / 64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2 / 64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xmlns="" val="2062886695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4B7A36-B310-4AA1-BB64-710C28BE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99" b="1" spc="0" dirty="0">
                <a:solidFill>
                  <a:schemeClr val="bg1"/>
                </a:solidFill>
                <a:latin typeface="Century Gothic" panose="020B0502020202020204"/>
              </a:rPr>
              <a:t>Technikum nr 3 im. Bohaterów Szarży pod Krojantami       </a:t>
            </a:r>
            <a:r>
              <a:rPr lang="pl-PL" sz="2499" spc="0" dirty="0">
                <a:solidFill>
                  <a:schemeClr val="bg1"/>
                </a:solidFill>
                <a:latin typeface="Century Gothic" panose="020B0502020202020204"/>
              </a:rPr>
              <a:t>w Chojnicach,</a:t>
            </a:r>
            <a:br>
              <a:rPr lang="pl-PL" sz="2499" spc="0" dirty="0">
                <a:solidFill>
                  <a:schemeClr val="bg1"/>
                </a:solidFill>
                <a:latin typeface="Century Gothic" panose="020B0502020202020204"/>
              </a:rPr>
            </a:br>
            <a:r>
              <a:rPr lang="pl-PL" sz="2499" spc="0" dirty="0">
                <a:solidFill>
                  <a:schemeClr val="bg1"/>
                </a:solidFill>
                <a:latin typeface="Century Gothic" panose="020B0502020202020204"/>
              </a:rPr>
              <a:t>ul. Sukienników </a:t>
            </a:r>
            <a:r>
              <a:rPr lang="pl-PL" sz="2899" spc="0" dirty="0">
                <a:solidFill>
                  <a:schemeClr val="bg1"/>
                </a:solidFill>
                <a:latin typeface="Century Gothic" panose="020B0502020202020204"/>
              </a:rPr>
              <a:t>13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74415" y="113024"/>
            <a:ext cx="7990807" cy="1081379"/>
          </a:xfrm>
        </p:spPr>
        <p:txBody>
          <a:bodyPr>
            <a:normAutofit/>
          </a:bodyPr>
          <a:lstStyle/>
          <a:p>
            <a:pPr algn="ctr"/>
            <a:r>
              <a:rPr lang="pl-PL" sz="2799" b="1" dirty="0"/>
              <a:t>Zespół Szkół nr 2 w Chojnicach ul. Angowicka 45 </a:t>
            </a:r>
            <a:r>
              <a:rPr lang="pl-PL" sz="1600" b="1" dirty="0"/>
              <a:t>(do 31.08.2019 r. Zespół Szkół Ponadgimnazjalnych nr 2 im. Św. Józefa – Patrona Rzemieślników) </a:t>
            </a:r>
            <a:endParaRPr lang="pl-PL" sz="1999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D87B30E-BE6D-476C-9D91-831ED926FF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1355" y="1263500"/>
          <a:ext cx="7273874" cy="433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501">
                  <a:extLst>
                    <a:ext uri="{9D8B030D-6E8A-4147-A177-3AD203B41FA5}">
                      <a16:colId xmlns:a16="http://schemas.microsoft.com/office/drawing/2014/main" xmlns="" val="4181197252"/>
                    </a:ext>
                  </a:extLst>
                </a:gridCol>
                <a:gridCol w="1768525">
                  <a:extLst>
                    <a:ext uri="{9D8B030D-6E8A-4147-A177-3AD203B41FA5}">
                      <a16:colId xmlns:a16="http://schemas.microsoft.com/office/drawing/2014/main" xmlns="" val="106937334"/>
                    </a:ext>
                  </a:extLst>
                </a:gridCol>
                <a:gridCol w="1735848">
                  <a:extLst>
                    <a:ext uri="{9D8B030D-6E8A-4147-A177-3AD203B41FA5}">
                      <a16:colId xmlns:a16="http://schemas.microsoft.com/office/drawing/2014/main" xmlns="" val="1793865082"/>
                    </a:ext>
                  </a:extLst>
                </a:gridCol>
              </a:tblGrid>
              <a:tr h="115793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kierunku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VIII klasa </a:t>
                      </a:r>
                    </a:p>
                    <a:p>
                      <a:pPr algn="ctr"/>
                      <a:r>
                        <a:rPr lang="pl-PL" sz="14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III klasa 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109433691"/>
                  </a:ext>
                </a:extLst>
              </a:tr>
              <a:tr h="365538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Technikum nr 4 w Chojnicach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3720897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pl-PL" sz="1800" dirty="0"/>
                        <a:t>tech. pojazdów samochodowych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776906941"/>
                  </a:ext>
                </a:extLst>
              </a:tr>
              <a:tr h="365538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Branżowa Szkoła I Stopnia nr 2 w Chojnicach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0617647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fryzjer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896893730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kucharz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848917510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mechanik pojazdów samochodowych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062886695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sprzedawca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solidFill>
                            <a:schemeClr val="tx1"/>
                          </a:solidFill>
                        </a:rPr>
                        <a:t>0,5 / 16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848718999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stolarz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990785044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wielozawodowa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102309804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51338E9-34F3-4F6E-A198-D65F3D0B7798}"/>
              </a:ext>
            </a:extLst>
          </p:cNvPr>
          <p:cNvSpPr/>
          <p:nvPr/>
        </p:nvSpPr>
        <p:spPr>
          <a:xfrm>
            <a:off x="1025077" y="2342024"/>
            <a:ext cx="3298675" cy="236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799" b="1" kern="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Zespół Szkół nr 2 w Chojnicach      ul. Angowicka 45 </a:t>
            </a:r>
            <a:r>
              <a:rPr lang="pl-PL" sz="1600" kern="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(do 31.08.2019 r. Zespół Szkół Ponadgimnazjalnych nr 2 im. Św. Józefa – Patrona Rzemieślników) </a:t>
            </a:r>
            <a:endParaRPr lang="pl-PL" sz="1799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43465" y="142055"/>
            <a:ext cx="6587483" cy="1280556"/>
          </a:xfrm>
        </p:spPr>
        <p:txBody>
          <a:bodyPr>
            <a:normAutofit/>
          </a:bodyPr>
          <a:lstStyle/>
          <a:p>
            <a:pPr algn="ctr"/>
            <a:r>
              <a:rPr lang="pl-PL" sz="2399" b="1" dirty="0"/>
              <a:t>Liceum Ogólnokształcące w Czersku, </a:t>
            </a:r>
            <a:br>
              <a:rPr lang="pl-PL" sz="2399" b="1" dirty="0"/>
            </a:br>
            <a:r>
              <a:rPr lang="pl-PL" sz="2399" b="1" dirty="0"/>
              <a:t>ul. Szkolna 3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87432" y="2410301"/>
            <a:ext cx="3066236" cy="2383286"/>
          </a:xfrm>
        </p:spPr>
        <p:txBody>
          <a:bodyPr/>
          <a:lstStyle/>
          <a:p>
            <a:pPr marL="109695" indent="0" algn="ctr">
              <a:buNone/>
            </a:pPr>
            <a:r>
              <a:rPr lang="pl-PL" sz="2399" b="1" dirty="0">
                <a:solidFill>
                  <a:schemeClr val="bg1"/>
                </a:solidFill>
                <a:latin typeface="Century Gothic" panose="020B0502020202020204"/>
                <a:ea typeface="+mj-ea"/>
                <a:cs typeface="+mj-cs"/>
              </a:rPr>
              <a:t>Liceum Ogólnokształcące w Czersku, </a:t>
            </a:r>
            <a:r>
              <a:rPr lang="pl-PL" sz="2399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ea typeface="+mj-ea"/>
                <a:cs typeface="+mj-cs"/>
              </a:rPr>
              <a:t/>
            </a:r>
            <a:br>
              <a:rPr lang="pl-PL" sz="2399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pl-PL" sz="2399" dirty="0">
                <a:solidFill>
                  <a:schemeClr val="bg1"/>
                </a:solidFill>
                <a:latin typeface="Century Gothic" panose="020B0502020202020204"/>
                <a:ea typeface="+mj-ea"/>
                <a:cs typeface="+mj-cs"/>
              </a:rPr>
              <a:t>ul. Szkolna 3</a:t>
            </a: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999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0C93654F-529C-4520-A750-BFCF4653F9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57086" y="1530218"/>
          <a:ext cx="6279117" cy="37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900">
                  <a:extLst>
                    <a:ext uri="{9D8B030D-6E8A-4147-A177-3AD203B41FA5}">
                      <a16:colId xmlns:a16="http://schemas.microsoft.com/office/drawing/2014/main" xmlns="" val="3306140233"/>
                    </a:ext>
                  </a:extLst>
                </a:gridCol>
                <a:gridCol w="1680653">
                  <a:extLst>
                    <a:ext uri="{9D8B030D-6E8A-4147-A177-3AD203B41FA5}">
                      <a16:colId xmlns:a16="http://schemas.microsoft.com/office/drawing/2014/main" xmlns="" val="1091138352"/>
                    </a:ext>
                  </a:extLst>
                </a:gridCol>
                <a:gridCol w="1597564">
                  <a:extLst>
                    <a:ext uri="{9D8B030D-6E8A-4147-A177-3AD203B41FA5}">
                      <a16:colId xmlns:a16="http://schemas.microsoft.com/office/drawing/2014/main" xmlns="" val="3991585832"/>
                    </a:ext>
                  </a:extLst>
                </a:gridCol>
              </a:tblGrid>
              <a:tr h="13403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Przedmioty realizowane </a:t>
                      </a:r>
                    </a:p>
                    <a:p>
                      <a:pPr algn="ctr"/>
                      <a:r>
                        <a:rPr lang="pl-PL" sz="1800" dirty="0"/>
                        <a:t>w zakresie rozszerzonym/profile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94212057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matematyka, geografia,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0,5 / 16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0,5 / 16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75565261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j. polski, geografia,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0,5 / 16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0,5 / 16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230670199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biologia, chemia,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0,5 / 16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286737467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biologia, geografia,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0,5 / 16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546249315"/>
                  </a:ext>
                </a:extLst>
              </a:tr>
              <a:tr h="429952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/>
                        <a:t>Razem: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2 / 64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2 / 64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144582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0C93654F-529C-4520-A750-BFCF4653F9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5450" y="1033339"/>
          <a:ext cx="7386283" cy="450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615">
                  <a:extLst>
                    <a:ext uri="{9D8B030D-6E8A-4147-A177-3AD203B41FA5}">
                      <a16:colId xmlns:a16="http://schemas.microsoft.com/office/drawing/2014/main" xmlns="" val="3306140233"/>
                    </a:ext>
                  </a:extLst>
                </a:gridCol>
                <a:gridCol w="2114004">
                  <a:extLst>
                    <a:ext uri="{9D8B030D-6E8A-4147-A177-3AD203B41FA5}">
                      <a16:colId xmlns:a16="http://schemas.microsoft.com/office/drawing/2014/main" xmlns="" val="2418050696"/>
                    </a:ext>
                  </a:extLst>
                </a:gridCol>
                <a:gridCol w="2039664">
                  <a:extLst>
                    <a:ext uri="{9D8B030D-6E8A-4147-A177-3AD203B41FA5}">
                      <a16:colId xmlns:a16="http://schemas.microsoft.com/office/drawing/2014/main" xmlns="" val="3991585832"/>
                    </a:ext>
                  </a:extLst>
                </a:gridCol>
              </a:tblGrid>
              <a:tr h="11879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Przedmioty realizowane </a:t>
                      </a:r>
                    </a:p>
                    <a:p>
                      <a:pPr algn="ctr"/>
                      <a:r>
                        <a:rPr lang="pl-PL" sz="1800" dirty="0"/>
                        <a:t>w zakresie rozszerzonym /</a:t>
                      </a:r>
                    </a:p>
                    <a:p>
                      <a:pPr algn="ctr"/>
                      <a:r>
                        <a:rPr lang="pl-PL" sz="1800" dirty="0"/>
                        <a:t>szkoły branżowe - nazwa kierunku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VIII klasa </a:t>
                      </a:r>
                    </a:p>
                    <a:p>
                      <a:pPr algn="ctr"/>
                      <a:r>
                        <a:rPr lang="pl-PL" sz="18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III klasa </a:t>
                      </a:r>
                    </a:p>
                    <a:p>
                      <a:pPr algn="ctr"/>
                      <a:r>
                        <a:rPr lang="pl-PL" sz="1800" dirty="0"/>
                        <a:t>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294212057"/>
                  </a:ext>
                </a:extLst>
              </a:tr>
              <a:tr h="365538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Kaszubskie Liceum Ogólnokształcące w Brusach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5565261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j. polski, biologia, matematyka, geografia,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solidFill>
                            <a:schemeClr val="tx1"/>
                          </a:solidFill>
                        </a:rPr>
                        <a:t>------------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230670199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j. polski, biologia, j. obcy</a:t>
                      </a:r>
                    </a:p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matematyka, geografia, j. obcy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-------------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4286737467"/>
                  </a:ext>
                </a:extLst>
              </a:tr>
              <a:tr h="3655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Branżowa Szkoła I stopnia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6249315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/>
                        <a:t>mechanik pojazdów samochodowych, sprzedawca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/>
                        <a:t>1 / 32</a:t>
                      </a:r>
                      <a:endParaRPr lang="pl-PL" sz="1600" b="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1445826545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/>
                        <a:t>wielozawodowa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1 / 32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666504136"/>
                  </a:ext>
                </a:extLst>
              </a:tr>
              <a:tr h="425036">
                <a:tc gridSpan="3">
                  <a:txBody>
                    <a:bodyPr/>
                    <a:lstStyle/>
                    <a:p>
                      <a:pPr algn="ctr"/>
                      <a:endParaRPr lang="pl-PL" sz="1800" b="1" dirty="0"/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533567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69283C-3003-4F40-8117-FF4617B7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  <a:t>Zespół Szkół             w Brusach,               ul. Ogrodowa 2</a:t>
            </a:r>
            <a:b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</a:br>
            <a: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  <a:t/>
            </a:r>
            <a:b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</a:br>
            <a:r>
              <a:rPr lang="pl-PL" sz="1600" b="1" spc="0" dirty="0">
                <a:solidFill>
                  <a:schemeClr val="bg1"/>
                </a:solidFill>
                <a:latin typeface="Century Gothic" panose="020B0502020202020204"/>
              </a:rPr>
              <a:t>(do 31.08.2019 r. Zespół Szkół Ponadgimnazjalnych w Brusach)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D87B30E-BE6D-476C-9D91-831ED926FF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4471" y="1753037"/>
          <a:ext cx="7160879" cy="335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057">
                  <a:extLst>
                    <a:ext uri="{9D8B030D-6E8A-4147-A177-3AD203B41FA5}">
                      <a16:colId xmlns:a16="http://schemas.microsoft.com/office/drawing/2014/main" xmlns="" val="4181197252"/>
                    </a:ext>
                  </a:extLst>
                </a:gridCol>
                <a:gridCol w="269887">
                  <a:extLst>
                    <a:ext uri="{9D8B030D-6E8A-4147-A177-3AD203B41FA5}">
                      <a16:colId xmlns:a16="http://schemas.microsoft.com/office/drawing/2014/main" xmlns="" val="872981438"/>
                    </a:ext>
                  </a:extLst>
                </a:gridCol>
                <a:gridCol w="1741052">
                  <a:extLst>
                    <a:ext uri="{9D8B030D-6E8A-4147-A177-3AD203B41FA5}">
                      <a16:colId xmlns:a16="http://schemas.microsoft.com/office/drawing/2014/main" xmlns="" val="106937334"/>
                    </a:ext>
                  </a:extLst>
                </a:gridCol>
                <a:gridCol w="1708883">
                  <a:extLst>
                    <a:ext uri="{9D8B030D-6E8A-4147-A177-3AD203B41FA5}">
                      <a16:colId xmlns:a16="http://schemas.microsoft.com/office/drawing/2014/main" xmlns="" val="1793865082"/>
                    </a:ext>
                  </a:extLst>
                </a:gridCol>
              </a:tblGrid>
              <a:tr h="1157938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kierunku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VIII klasa </a:t>
                      </a:r>
                    </a:p>
                    <a:p>
                      <a:pPr algn="ctr"/>
                      <a:r>
                        <a:rPr lang="pl-PL" sz="14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VIII klasa </a:t>
                      </a:r>
                    </a:p>
                    <a:p>
                      <a:pPr algn="ctr"/>
                      <a:r>
                        <a:rPr lang="pl-PL" sz="1400" dirty="0"/>
                        <a:t>szkoły podstawowej</a:t>
                      </a:r>
                    </a:p>
                    <a:p>
                      <a:pPr algn="ctr"/>
                      <a:r>
                        <a:rPr lang="pl-PL" sz="14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III klasa gimnazjum</a:t>
                      </a:r>
                    </a:p>
                    <a:p>
                      <a:pPr algn="ctr"/>
                      <a:r>
                        <a:rPr lang="pl-PL" sz="1600" dirty="0"/>
                        <a:t>(l. oddz. i l. miejsc)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3109433691"/>
                  </a:ext>
                </a:extLst>
              </a:tr>
              <a:tr h="365538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Technikum w Malachinie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37208979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r>
                        <a:rPr lang="pl-PL" sz="1800" dirty="0"/>
                        <a:t>technik ekonomista</a:t>
                      </a:r>
                    </a:p>
                    <a:p>
                      <a:r>
                        <a:rPr lang="pl-PL" sz="1800" dirty="0"/>
                        <a:t>technik informatyk </a:t>
                      </a:r>
                    </a:p>
                  </a:txBody>
                  <a:tcPr marL="91416" marR="91416" marT="45708" marB="4570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776906941"/>
                  </a:ext>
                </a:extLst>
              </a:tr>
              <a:tr h="365538">
                <a:tc gridSpan="4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Branżowa Szkoła I Stopnia w Malachinie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0617647"/>
                  </a:ext>
                </a:extLst>
              </a:tr>
              <a:tr h="82274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mechanik pojazdów samochodowych, sprzedawca, stolarz, ślusarz, wielozawodowa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1 / 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2 / 60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3 / 90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xmlns="" val="2062886695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3EF4D6-5C23-421E-B9C8-BE4832E8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  <a:t>Zespół Szkół             w Malachinie,             ul. Główna 11</a:t>
            </a:r>
            <a:b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</a:br>
            <a:r>
              <a:rPr lang="pl-PL" sz="2399" b="1" spc="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pl-PL" sz="2799" b="1" spc="0" dirty="0">
                <a:solidFill>
                  <a:schemeClr val="bg1"/>
                </a:solidFill>
                <a:latin typeface="Century Gothic" panose="020B0502020202020204"/>
              </a:rPr>
              <a:t/>
            </a:r>
            <a:br>
              <a:rPr lang="pl-PL" sz="2799" b="1" spc="0" dirty="0">
                <a:solidFill>
                  <a:schemeClr val="bg1"/>
                </a:solidFill>
                <a:latin typeface="Century Gothic" panose="020B0502020202020204"/>
              </a:rPr>
            </a:br>
            <a:r>
              <a:rPr lang="pl-PL" sz="1600" b="1" spc="0" dirty="0">
                <a:solidFill>
                  <a:schemeClr val="bg1"/>
                </a:solidFill>
                <a:latin typeface="Century Gothic" panose="020B0502020202020204"/>
              </a:rPr>
              <a:t>(do 31.08.2019 r. Zespół Szkół Ponadgimnazjalnych               w Malachinie)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9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673351" y="214313"/>
            <a:ext cx="7793037" cy="1465262"/>
          </a:xfrm>
        </p:spPr>
        <p:txBody>
          <a:bodyPr/>
          <a:lstStyle/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Dalsze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perspektywy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2705100" y="2017713"/>
            <a:ext cx="7772400" cy="411480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latin typeface="Comic Sans MS" pitchFamily="66" charset="0"/>
              </a:rPr>
              <a:t>Przedmioty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wiodące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czyli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rozszerzone</a:t>
            </a:r>
            <a:r>
              <a:rPr lang="en-GB" b="1" dirty="0" smtClean="0">
                <a:latin typeface="Comic Sans MS" pitchFamily="66" charset="0"/>
              </a:rPr>
              <a:t>, </a:t>
            </a:r>
            <a:r>
              <a:rPr lang="en-GB" b="1" dirty="0" err="1" smtClean="0">
                <a:latin typeface="Comic Sans MS" pitchFamily="66" charset="0"/>
              </a:rPr>
              <a:t>inaczej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nachylenie</a:t>
            </a:r>
            <a:r>
              <a:rPr lang="pl-PL" b="1" dirty="0" smtClean="0">
                <a:latin typeface="Comic Sans MS" pitchFamily="66" charset="0"/>
              </a:rPr>
              <a:t> lub profil</a:t>
            </a:r>
            <a:r>
              <a:rPr lang="en-GB" b="1" dirty="0" smtClean="0">
                <a:latin typeface="Comic Sans MS" pitchFamily="66" charset="0"/>
              </a:rPr>
              <a:t>;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smtClean="0">
                <a:latin typeface="Comic Sans MS" pitchFamily="66" charset="0"/>
              </a:rPr>
              <a:t>Co </a:t>
            </a:r>
            <a:r>
              <a:rPr lang="en-GB" b="1" dirty="0" err="1" smtClean="0">
                <a:latin typeface="Comic Sans MS" pitchFamily="66" charset="0"/>
              </a:rPr>
              <a:t>możesz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robić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będąc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absolwentem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szkoły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którą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wybrałeś</a:t>
            </a:r>
            <a:r>
              <a:rPr lang="en-GB" b="1" dirty="0" smtClean="0">
                <a:latin typeface="Comic Sans MS" pitchFamily="66" charset="0"/>
              </a:rPr>
              <a:t>?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 err="1" smtClean="0">
                <a:latin typeface="Comic Sans MS" pitchFamily="66" charset="0"/>
              </a:rPr>
              <a:t>Jaka</a:t>
            </a:r>
            <a:r>
              <a:rPr lang="en-GB" b="1" dirty="0" smtClean="0">
                <a:latin typeface="Comic Sans MS" pitchFamily="66" charset="0"/>
              </a:rPr>
              <a:t> jest </a:t>
            </a:r>
            <a:r>
              <a:rPr lang="en-GB" b="1" dirty="0" err="1" smtClean="0">
                <a:latin typeface="Comic Sans MS" pitchFamily="66" charset="0"/>
              </a:rPr>
              <a:t>Twoja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wiedza</a:t>
            </a:r>
            <a:r>
              <a:rPr lang="en-GB" b="1" dirty="0" smtClean="0">
                <a:latin typeface="Comic Sans MS" pitchFamily="66" charset="0"/>
              </a:rPr>
              <a:t> o </a:t>
            </a:r>
            <a:r>
              <a:rPr lang="en-GB" b="1" dirty="0" err="1" smtClean="0">
                <a:latin typeface="Comic Sans MS" pitchFamily="66" charset="0"/>
              </a:rPr>
              <a:t>zawodzie</a:t>
            </a:r>
            <a:r>
              <a:rPr lang="en-GB" b="1" dirty="0" smtClean="0">
                <a:latin typeface="Comic Sans MS" pitchFamily="66" charset="0"/>
              </a:rPr>
              <a:t>, </a:t>
            </a:r>
            <a:r>
              <a:rPr lang="en-GB" b="1" dirty="0" err="1" smtClean="0">
                <a:latin typeface="Comic Sans MS" pitchFamily="66" charset="0"/>
              </a:rPr>
              <a:t>którego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będ</a:t>
            </a:r>
            <a:r>
              <a:rPr lang="pl-PL" b="1" dirty="0" err="1" smtClean="0">
                <a:latin typeface="Comic Sans MS" pitchFamily="66" charset="0"/>
              </a:rPr>
              <a:t>ziesz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się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uczył</a:t>
            </a:r>
            <a:r>
              <a:rPr lang="en-GB" b="1" dirty="0" smtClean="0">
                <a:latin typeface="Comic Sans MS" pitchFamily="66" charset="0"/>
              </a:rPr>
              <a:t>? </a:t>
            </a:r>
            <a:endParaRPr lang="pl-PL" b="1" dirty="0" smtClean="0">
              <a:latin typeface="Comic Sans MS" pitchFamily="66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-PL" b="1" dirty="0" smtClean="0">
                <a:latin typeface="Comic Sans MS" pitchFamily="66" charset="0"/>
              </a:rPr>
              <a:t>Jakie są Twoje możliwości rozwoju zawodowego?</a:t>
            </a:r>
            <a:endParaRPr lang="en-GB" b="1" dirty="0" smtClean="0">
              <a:latin typeface="Comic Sans MS" pitchFamily="66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6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5900" y="332656"/>
            <a:ext cx="9782801" cy="619268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Terminy 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rekrutacji określa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Zarządzenie </a:t>
            </a:r>
            <a:r>
              <a:rPr lang="pl-PL" dirty="0">
                <a:solidFill>
                  <a:srgbClr val="C00000"/>
                </a:solidFill>
                <a:latin typeface="Comic Sans MS" panose="030F0702030302020204" pitchFamily="66" charset="0"/>
              </a:rPr>
              <a:t>nr 4/2019 Pomorskiego Kuratora </a:t>
            </a:r>
            <a:r>
              <a:rPr lang="pl-P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Oświaty </a:t>
            </a:r>
            <a:br>
              <a:rPr lang="pl-PL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Komunikat w sprawie wykazu zawodów wiedzy, artystycznych i sportowych organizowanych przez kuratora oświaty lub inne podmioty działające na terenie szkoły, które mogą być wymienione na świadectwie ukończenia szkoły podstawowej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          i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dotychczasowego gimnazjum oraz uwzględniane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w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postępowaniu rekrutacyjnym na rok szkolny 2019/2020.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Źródło: www.kuratorium.gda.pl</a:t>
            </a:r>
            <a:endParaRPr lang="pl-PL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26236" y="260648"/>
            <a:ext cx="6517200" cy="1239837"/>
          </a:xfrm>
        </p:spPr>
        <p:txBody>
          <a:bodyPr>
            <a:normAutofit fontScale="90000"/>
          </a:bodyPr>
          <a:lstStyle/>
          <a:p>
            <a:pPr marL="265176" lvl="0" indent="-265176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u="sng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u="sng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u="sng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LOGOWANIE w Elektronicznym Systemie Rekrutacji NA STRONIE:</a:t>
            </a:r>
            <a:b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800" b="1" u="sng" dirty="0" smtClean="0">
                <a:solidFill>
                  <a:srgbClr val="C00000"/>
                </a:solidFill>
                <a:latin typeface="Comic Sans MS" pitchFamily="66" charset="0"/>
              </a:rPr>
              <a:t>www.chojnice.edu.com.pl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726672-8272-410B-96DE-CB5DE528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04" y="1628800"/>
            <a:ext cx="91214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163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163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127249" y="188640"/>
            <a:ext cx="8332788" cy="1728192"/>
          </a:xfrm>
        </p:spPr>
        <p:txBody>
          <a:bodyPr>
            <a:normAutofit fontScale="90000"/>
          </a:bodyPr>
          <a:lstStyle/>
          <a:p>
            <a:pPr algn="ctr">
              <a:buClr>
                <a:srgbClr val="CC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Harmonogram </a:t>
            </a: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działań kandydata do szkoły ponadpodstawowej/ponadgimnazjalnej: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od </a:t>
            </a:r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13 </a:t>
            </a: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maja </a:t>
            </a:r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r.</a:t>
            </a:r>
            <a:b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 </a:t>
            </a:r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18 </a:t>
            </a: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czerwca </a:t>
            </a:r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2019 </a:t>
            </a: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r.</a:t>
            </a:r>
            <a:endParaRPr lang="en-GB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2349499" y="1772816"/>
            <a:ext cx="7888287" cy="4824536"/>
          </a:xfrm>
        </p:spPr>
        <p:txBody>
          <a:bodyPr>
            <a:normAutofit fontScale="85000" lnSpcReduction="20000"/>
          </a:bodyPr>
          <a:lstStyle/>
          <a:p>
            <a:pPr marL="265176" indent="-265176"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>
                <a:latin typeface="Comic Sans MS" pitchFamily="66" charset="0"/>
              </a:rPr>
              <a:t>Z</a:t>
            </a:r>
            <a:r>
              <a:rPr lang="en-GB" dirty="0" err="1" smtClean="0">
                <a:latin typeface="Comic Sans MS" pitchFamily="66" charset="0"/>
              </a:rPr>
              <a:t>akładanie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swoich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kont</a:t>
            </a:r>
            <a:r>
              <a:rPr lang="en-GB" dirty="0" smtClean="0">
                <a:latin typeface="Comic Sans MS" pitchFamily="66" charset="0"/>
              </a:rPr>
              <a:t>: </a:t>
            </a:r>
            <a:endParaRPr lang="pl-PL" dirty="0" smtClean="0">
              <a:latin typeface="Comic Sans MS" pitchFamily="66" charset="0"/>
            </a:endParaRPr>
          </a:p>
          <a:p>
            <a:pPr marL="265176" indent="-265176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400" b="1" u="sng" dirty="0" smtClean="0">
                <a:solidFill>
                  <a:srgbClr val="FF0000"/>
                </a:solidFill>
                <a:latin typeface="Comic Sans MS" pitchFamily="66" charset="0"/>
              </a:rPr>
              <a:t>www.chojnice.edu.com.pl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Podczas </a:t>
            </a:r>
            <a:r>
              <a:rPr lang="pl-PL" dirty="0">
                <a:latin typeface="Comic Sans MS" panose="030F0702030302020204" pitchFamily="66" charset="0"/>
              </a:rPr>
              <a:t>zakładania konta System </a:t>
            </a:r>
            <a:r>
              <a:rPr lang="pl-PL" dirty="0" smtClean="0">
                <a:latin typeface="Comic Sans MS" panose="030F0702030302020204" pitchFamily="66" charset="0"/>
              </a:rPr>
              <a:t>wygeneruje </a:t>
            </a:r>
            <a:r>
              <a:rPr lang="pl-PL" dirty="0">
                <a:latin typeface="Comic Sans MS" panose="030F0702030302020204" pitchFamily="66" charset="0"/>
              </a:rPr>
              <a:t>Twój identyfikator </a:t>
            </a:r>
            <a:r>
              <a:rPr lang="pl-PL" b="1" dirty="0">
                <a:latin typeface="Comic Sans MS" panose="030F0702030302020204" pitchFamily="66" charset="0"/>
              </a:rPr>
              <a:t>(login), </a:t>
            </a:r>
            <a:r>
              <a:rPr lang="pl-PL" dirty="0" smtClean="0">
                <a:latin typeface="Comic Sans MS" panose="030F0702030302020204" pitchFamily="66" charset="0"/>
              </a:rPr>
              <a:t>pod którym </a:t>
            </a:r>
            <a:r>
              <a:rPr lang="pl-PL" dirty="0">
                <a:latin typeface="Comic Sans MS" panose="030F0702030302020204" pitchFamily="66" charset="0"/>
              </a:rPr>
              <a:t>będziesz </a:t>
            </a:r>
            <a:r>
              <a:rPr lang="pl-PL" dirty="0" smtClean="0">
                <a:latin typeface="Comic Sans MS" panose="030F0702030302020204" pitchFamily="66" charset="0"/>
              </a:rPr>
              <a:t>rozpoznawany w </a:t>
            </a:r>
            <a:r>
              <a:rPr lang="pl-PL" dirty="0">
                <a:latin typeface="Comic Sans MS" panose="030F0702030302020204" pitchFamily="66" charset="0"/>
              </a:rPr>
              <a:t>Systemie. </a:t>
            </a:r>
            <a:r>
              <a:rPr lang="pl-PL" dirty="0" smtClean="0">
                <a:latin typeface="Comic Sans MS" panose="030F0702030302020204" pitchFamily="66" charset="0"/>
              </a:rPr>
              <a:t>Sam określasz swoje hasło! Koniecznie należy go </a:t>
            </a:r>
            <a:r>
              <a:rPr lang="pl-PL" dirty="0">
                <a:latin typeface="Comic Sans MS" panose="030F0702030302020204" pitchFamily="66" charset="0"/>
              </a:rPr>
              <a:t>zapisać </a:t>
            </a:r>
            <a:r>
              <a:rPr lang="pl-PL" dirty="0" smtClean="0">
                <a:latin typeface="Comic Sans MS" panose="030F0702030302020204" pitchFamily="66" charset="0"/>
              </a:rPr>
              <a:t>i zachować</a:t>
            </a:r>
            <a:r>
              <a:rPr lang="pl-PL" smtClean="0">
                <a:latin typeface="Comic Sans MS" panose="030F0702030302020204" pitchFamily="66" charset="0"/>
              </a:rPr>
              <a:t>. </a:t>
            </a:r>
            <a:endParaRPr lang="en-GB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smtClean="0">
                <a:latin typeface="Comic Sans MS" pitchFamily="66" charset="0"/>
              </a:rPr>
              <a:t>wybór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3 szkół</a:t>
            </a:r>
            <a:r>
              <a:rPr lang="en-GB" dirty="0" smtClean="0">
                <a:latin typeface="Comic Sans MS" pitchFamily="66" charset="0"/>
              </a:rPr>
              <a:t>: ale w tych szkołach można </a:t>
            </a:r>
            <a:r>
              <a:rPr lang="pl-PL" dirty="0" smtClean="0">
                <a:latin typeface="Comic Sans MS" pitchFamily="66" charset="0"/>
              </a:rPr>
              <a:t>   </a:t>
            </a:r>
          </a:p>
          <a:p>
            <a:pPr marL="265176" indent="-265176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dirty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   </a:t>
            </a:r>
            <a:r>
              <a:rPr lang="en-GB" dirty="0" smtClean="0">
                <a:latin typeface="Comic Sans MS" pitchFamily="66" charset="0"/>
              </a:rPr>
              <a:t>wybrać dowolną liczbę oddziałów,  </a:t>
            </a:r>
          </a:p>
          <a:p>
            <a:pPr marL="265176" indent="-265176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smtClean="0">
                <a:latin typeface="Comic Sans MS" pitchFamily="66" charset="0"/>
              </a:rPr>
              <a:t>  </a:t>
            </a:r>
            <a:r>
              <a:rPr lang="pl-PL" dirty="0" smtClean="0">
                <a:latin typeface="Comic Sans MS" pitchFamily="66" charset="0"/>
              </a:rPr>
              <a:t> 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w kolejności ustalonej przez siebie.</a:t>
            </a:r>
          </a:p>
          <a:p>
            <a:pPr marL="265176" indent="-265176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Uwaga!</a:t>
            </a:r>
          </a:p>
          <a:p>
            <a:pPr marL="265176" indent="-265176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Jeżeli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wybierzesz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większą</a:t>
            </a:r>
            <a:r>
              <a:rPr lang="en-GB" b="1" dirty="0" smtClean="0">
                <a:latin typeface="Comic Sans MS" pitchFamily="66" charset="0"/>
              </a:rPr>
              <a:t> liczbę oddziałów w tych szkołach to </a:t>
            </a:r>
            <a:r>
              <a:rPr lang="en-GB" b="1" dirty="0" err="1" smtClean="0">
                <a:latin typeface="Comic Sans MS" pitchFamily="66" charset="0"/>
              </a:rPr>
              <a:t>zwiększasz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swoje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szanse</a:t>
            </a:r>
            <a:r>
              <a:rPr lang="en-GB" b="1" dirty="0" smtClean="0">
                <a:latin typeface="Comic Sans MS" pitchFamily="66" charset="0"/>
              </a:rPr>
              <a:t> w </a:t>
            </a:r>
            <a:r>
              <a:rPr lang="en-GB" b="1" dirty="0" err="1" smtClean="0">
                <a:latin typeface="Comic Sans MS" pitchFamily="66" charset="0"/>
              </a:rPr>
              <a:t>trakcie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rekrutacji</a:t>
            </a:r>
            <a:r>
              <a:rPr lang="en-GB" b="1" dirty="0" smtClean="0">
                <a:latin typeface="Comic Sans MS" pitchFamily="66" charset="0"/>
              </a:rPr>
              <a:t>.</a:t>
            </a:r>
          </a:p>
          <a:p>
            <a:pPr marL="265176" indent="-265176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98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_16x9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10.xml><?xml version="1.0" encoding="utf-8"?>
<a:theme xmlns:a="http://schemas.openxmlformats.org/drawingml/2006/main" name="8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11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1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2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3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6.xml><?xml version="1.0" encoding="utf-8"?>
<a:theme xmlns:a="http://schemas.openxmlformats.org/drawingml/2006/main" name="4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7.xml><?xml version="1.0" encoding="utf-8"?>
<a:theme xmlns:a="http://schemas.openxmlformats.org/drawingml/2006/main" name="5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8.xml><?xml version="1.0" encoding="utf-8"?>
<a:theme xmlns:a="http://schemas.openxmlformats.org/drawingml/2006/main" name="6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9.xml><?xml version="1.0" encoding="utf-8"?>
<a:theme xmlns:a="http://schemas.openxmlformats.org/drawingml/2006/main" name="7_Atlas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D425A2-2425-49F6-B862-B63F7D1F2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matematyczna z symbolem Pi (panoramiczna)</Template>
  <TotalTime>0</TotalTime>
  <Words>2315</Words>
  <Application>Microsoft Office PowerPoint</Application>
  <PresentationFormat>Niestandardowy</PresentationFormat>
  <Paragraphs>414</Paragraphs>
  <Slides>36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10</vt:i4>
      </vt:variant>
      <vt:variant>
        <vt:lpstr>Tytuły slajdów</vt:lpstr>
      </vt:variant>
      <vt:variant>
        <vt:i4>36</vt:i4>
      </vt:variant>
    </vt:vector>
  </HeadingPairs>
  <TitlesOfParts>
    <vt:vector size="60" baseType="lpstr">
      <vt:lpstr>Algerian</vt:lpstr>
      <vt:lpstr>Arial</vt:lpstr>
      <vt:lpstr>Calibri</vt:lpstr>
      <vt:lpstr>Calibri Light</vt:lpstr>
      <vt:lpstr>Century Gothic</vt:lpstr>
      <vt:lpstr>Comic Sans MS</vt:lpstr>
      <vt:lpstr>Constantia</vt:lpstr>
      <vt:lpstr>Euphemia</vt:lpstr>
      <vt:lpstr>Lucida Sans Unicode</vt:lpstr>
      <vt:lpstr>Rockwell</vt:lpstr>
      <vt:lpstr>Tahoma</vt:lpstr>
      <vt:lpstr>Times New Roman</vt:lpstr>
      <vt:lpstr>Wingdings</vt:lpstr>
      <vt:lpstr>Wingdings 2</vt:lpstr>
      <vt:lpstr>Math_16x9</vt:lpstr>
      <vt:lpstr>Atlas</vt:lpstr>
      <vt:lpstr>1_Atlas</vt:lpstr>
      <vt:lpstr>2_Atlas</vt:lpstr>
      <vt:lpstr>3_Atlas</vt:lpstr>
      <vt:lpstr>4_Atlas</vt:lpstr>
      <vt:lpstr>5_Atlas</vt:lpstr>
      <vt:lpstr>6_Atlas</vt:lpstr>
      <vt:lpstr>7_Atlas</vt:lpstr>
      <vt:lpstr>8_Atlas</vt:lpstr>
      <vt:lpstr>Harmonogram działań ósmoklasisty/gimnazjalisty  czyli elektroniczny system naboru           w powiecie chojnickim </vt:lpstr>
      <vt:lpstr>- Dokładnie przeanalizuj ofertę edukacyjną szkół; - Odwiedź je, przeczytaj informacje o szkole                              w informatorach lub na stronie internetowej szkoły, -  Przeczytaj obowiązujące w tych szkołach regulaminy        rekrutacji; -  Przeanalizuj swoje szanse dostania się; -  Przeanalizuj wyniki zdawalności egzaminów zawodowych; -  Zapoznaj się z perspektywami swojej kariery (nauki lub     pracy).</vt:lpstr>
      <vt:lpstr> Analiza szans dostania się:</vt:lpstr>
      <vt:lpstr>Dalsze perspektywy</vt:lpstr>
      <vt:lpstr>Terminy rekrutacji określa  Zarządzenie nr 4/2019 Pomorskiego Kuratora Oświaty   Komunikat w sprawie wykazu zawodów wiedzy, artystycznych i sportowych organizowanych przez kuratora oświaty lub inne podmioty działające na terenie szkoły, które mogą być wymienione na świadectwie ukończenia szkoły podstawowej              i dotychczasowego gimnazjum oraz uwzględniane    w postępowaniu rekrutacyjnym na rok szkolny 2019/2020.   Źródło: www.kuratorium.gda.pl</vt:lpstr>
      <vt:lpstr>       LOGOWANIE w Elektronicznym Systemie Rekrutacji NA STRONIE: www.chojnice.edu.com.pl</vt:lpstr>
      <vt:lpstr>Prezentacja programu PowerPoint</vt:lpstr>
      <vt:lpstr>Prezentacja programu PowerPoint</vt:lpstr>
      <vt:lpstr>Harmonogram działań kandydata do szkoły ponadpodstawowej/ponadgimnazjalnej:  od 13 maja 2019 r. do 18 czerwca 2019 r.</vt:lpstr>
      <vt:lpstr>c.d. harmonogramu </vt:lpstr>
      <vt:lpstr>c.d. harmonogramu</vt:lpstr>
      <vt:lpstr>Prezentacja programu PowerPoint</vt:lpstr>
      <vt:lpstr>Prezentacja programu PowerPoint</vt:lpstr>
      <vt:lpstr>Prezentacja programu PowerPoint</vt:lpstr>
      <vt:lpstr>Prezentacja programu PowerPoint</vt:lpstr>
      <vt:lpstr>c.d. harmonogramu</vt:lpstr>
      <vt:lpstr>Uwaga! </vt:lpstr>
      <vt:lpstr>Do 19 czerwca 2019 r. Możliwość dokonania zmiany wyboru szkoły</vt:lpstr>
      <vt:lpstr>Uwaga! Po dostarczeniu wniosku do szkoły nie zmieniaj już kolejności wybranych oddziałów (na swoim koncie w Internecie). Jeżeli informacja w Systemie będzie różnić się od informacji na podaniu, to podczas weryfikacji podanie zostanie odrzucone,  (weryfikacja podania może trwać nawet           do 7 dni).</vt:lpstr>
      <vt:lpstr>OD 21 czerwca 2019 r.  do 25 czerwca 2019 r.</vt:lpstr>
      <vt:lpstr>c.d. harmonogramu  OD 21 czerwca 2019 r. do 25 czerwca 2019 r.</vt:lpstr>
      <vt:lpstr>5 lipca 2019 r. godz.10.00</vt:lpstr>
      <vt:lpstr>Od dnia 5 lipca 2019 r.  do 10 lipca 2019 r. do godz.14.00</vt:lpstr>
      <vt:lpstr>12 lipca 2019 r. godz.12.00</vt:lpstr>
      <vt:lpstr>Od 12 lipca 2019 r. do 08 sierpnia 2019 r.</vt:lpstr>
      <vt:lpstr>Rekrutacja uzupełniająca</vt:lpstr>
      <vt:lpstr>Opracowanie: Alina Urbańska doradca zawodowy Szkolny Ośrodek Kariery „Kreator”</vt:lpstr>
      <vt:lpstr>II Liceum Ogólnokształcące w Chojnicach,        ul. Świętopełka 1</vt:lpstr>
      <vt:lpstr>Zespół Szkół        w Chojnicach, ul. Nowe Miasto 4-6 </vt:lpstr>
      <vt:lpstr>Technikum nr 1 w Chojnicach ul. Kościerska 11      (do 31.08.2019 r. Zespół Szkół Ponadgimnazjalnych nr 1           im. Tajnej Organizacji Wojskowej „Gryf Pomorski” w Chojnicach) </vt:lpstr>
      <vt:lpstr>Technikum nr 2 w Chojnicach, ul. Dworcowa 1</vt:lpstr>
      <vt:lpstr>Technikum nr 3 im. Bohaterów Szarży pod Krojantami       w Chojnicach, ul. Sukienników 13</vt:lpstr>
      <vt:lpstr>Zespół Szkół nr 2 w Chojnicach ul. Angowicka 45 (do 31.08.2019 r. Zespół Szkół Ponadgimnazjalnych nr 2 im. Św. Józefa – Patrona Rzemieślników) </vt:lpstr>
      <vt:lpstr>Liceum Ogólnokształcące w Czersku,  ul. Szkolna 3</vt:lpstr>
      <vt:lpstr>Zespół Szkół             w Brusach,               ul. Ogrodowa 2  (do 31.08.2019 r. Zespół Szkół Ponadgimnazjalnych w Brusach)</vt:lpstr>
      <vt:lpstr>Zespół Szkół             w Malachinie,             ul. Główna 11   (do 31.08.2019 r. Zespół Szkół Ponadgimnazjalnych               w Malachinie)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2016-09-20T14:19:32Z</dcterms:created>
  <dcterms:modified xsi:type="dcterms:W3CDTF">2019-05-09T06:17:37Z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